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sldIdLst>
    <p:sldId id="256" r:id="rId2"/>
    <p:sldId id="257" r:id="rId3"/>
    <p:sldId id="258" r:id="rId4"/>
    <p:sldId id="259" r:id="rId5"/>
    <p:sldId id="260" r:id="rId6"/>
    <p:sldId id="269" r:id="rId7"/>
    <p:sldId id="261" r:id="rId8"/>
    <p:sldId id="270" r:id="rId9"/>
    <p:sldId id="262" r:id="rId10"/>
    <p:sldId id="267" r:id="rId11"/>
    <p:sldId id="268" r:id="rId12"/>
    <p:sldId id="272" r:id="rId13"/>
    <p:sldId id="263" r:id="rId14"/>
    <p:sldId id="264" r:id="rId15"/>
    <p:sldId id="265" r:id="rId16"/>
    <p:sldId id="266" r:id="rId17"/>
    <p:sldId id="271"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53"/>
  </p:normalViewPr>
  <p:slideViewPr>
    <p:cSldViewPr snapToGrid="0">
      <p:cViewPr>
        <p:scale>
          <a:sx n="110" d="100"/>
          <a:sy n="110" d="100"/>
        </p:scale>
        <p:origin x="736"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40320E-6900-4CF2-BE1C-8A09E7DBF1F1}"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US"/>
        </a:p>
      </dgm:t>
    </dgm:pt>
    <dgm:pt modelId="{3385353F-1648-4BCC-BDB3-4EF540D5A8B0}">
      <dgm:prSet custT="1"/>
      <dgm:spPr/>
      <dgm:t>
        <a:bodyPr/>
        <a:lstStyle/>
        <a:p>
          <a:r>
            <a:rPr lang="en-US" sz="1400" dirty="0">
              <a:solidFill>
                <a:schemeClr val="tx1"/>
              </a:solidFill>
              <a:latin typeface="Calibri" panose="020F0502020204030204" pitchFamily="34" charset="0"/>
              <a:cs typeface="Calibri" panose="020F0502020204030204" pitchFamily="34" charset="0"/>
            </a:rPr>
            <a:t>International students face multiple challenges when they come to a different country for studies. It is tough to manage expenses sue to several factors like currency change, new food habits, home rents, and more.</a:t>
          </a:r>
        </a:p>
      </dgm:t>
    </dgm:pt>
    <dgm:pt modelId="{2F9CDBCC-D0F6-4BB1-99F1-D063F375BDFE}" type="parTrans" cxnId="{6D3C1A6A-4663-4E09-BAAF-7F4771BB6AAA}">
      <dgm:prSet/>
      <dgm:spPr/>
      <dgm:t>
        <a:bodyPr/>
        <a:lstStyle/>
        <a:p>
          <a:endParaRPr lang="en-US"/>
        </a:p>
      </dgm:t>
    </dgm:pt>
    <dgm:pt modelId="{E3BC94BD-6C1E-4E39-84BF-9E4EF25998C9}" type="sibTrans" cxnId="{6D3C1A6A-4663-4E09-BAAF-7F4771BB6AAA}">
      <dgm:prSet/>
      <dgm:spPr/>
      <dgm:t>
        <a:bodyPr/>
        <a:lstStyle/>
        <a:p>
          <a:endParaRPr lang="en-US"/>
        </a:p>
      </dgm:t>
    </dgm:pt>
    <dgm:pt modelId="{658D37BA-9C4E-4CFC-BBB3-97F3B74DF42E}">
      <dgm:prSet custT="1"/>
      <dgm:spPr/>
      <dgm:t>
        <a:bodyPr/>
        <a:lstStyle/>
        <a:p>
          <a:r>
            <a:rPr lang="en-US" sz="1400" dirty="0">
              <a:solidFill>
                <a:schemeClr val="tx1"/>
              </a:solidFill>
              <a:latin typeface="Calibri" panose="020F0502020204030204" pitchFamily="34" charset="0"/>
              <a:cs typeface="Calibri" panose="020F0502020204030204" pitchFamily="34" charset="0"/>
            </a:rPr>
            <a:t>We want to develop a database where data about expenses, habits, priorities and details of international students.</a:t>
          </a:r>
        </a:p>
      </dgm:t>
    </dgm:pt>
    <dgm:pt modelId="{FDF25AE6-EBBA-463E-9D2F-2928F9E308AC}" type="parTrans" cxnId="{72F93CBE-277D-45A9-AAD0-A766C112C9DD}">
      <dgm:prSet/>
      <dgm:spPr/>
      <dgm:t>
        <a:bodyPr/>
        <a:lstStyle/>
        <a:p>
          <a:endParaRPr lang="en-US"/>
        </a:p>
      </dgm:t>
    </dgm:pt>
    <dgm:pt modelId="{B203A40E-4BEF-456C-88DA-354983ECADFC}" type="sibTrans" cxnId="{72F93CBE-277D-45A9-AAD0-A766C112C9DD}">
      <dgm:prSet/>
      <dgm:spPr/>
      <dgm:t>
        <a:bodyPr/>
        <a:lstStyle/>
        <a:p>
          <a:endParaRPr lang="en-US"/>
        </a:p>
      </dgm:t>
    </dgm:pt>
    <dgm:pt modelId="{35A57D7D-EE77-417C-8DB4-78CA67D4DCA9}">
      <dgm:prSet custT="1"/>
      <dgm:spPr/>
      <dgm:t>
        <a:bodyPr/>
        <a:lstStyle/>
        <a:p>
          <a:r>
            <a:rPr lang="en-US" sz="1400" dirty="0">
              <a:solidFill>
                <a:schemeClr val="tx1"/>
              </a:solidFill>
              <a:latin typeface="Calibri" panose="020F0502020204030204" pitchFamily="34" charset="0"/>
              <a:cs typeface="Calibri" panose="020F0502020204030204" pitchFamily="34" charset="0"/>
            </a:rPr>
            <a:t>This will help us to develop a database that can be used to understand the international student community at Syracuse University and provide key analysis that could be used to provide recommendations to the university so that they can help the community.</a:t>
          </a:r>
        </a:p>
      </dgm:t>
    </dgm:pt>
    <dgm:pt modelId="{4DBC0745-858E-4AC7-81E8-AE291BC6FCE6}" type="parTrans" cxnId="{F8654C25-279E-41A0-B70D-6F298F66A485}">
      <dgm:prSet/>
      <dgm:spPr/>
      <dgm:t>
        <a:bodyPr/>
        <a:lstStyle/>
        <a:p>
          <a:endParaRPr lang="en-US"/>
        </a:p>
      </dgm:t>
    </dgm:pt>
    <dgm:pt modelId="{E671171B-6FAB-4BD4-81CE-529DDEC84244}" type="sibTrans" cxnId="{F8654C25-279E-41A0-B70D-6F298F66A485}">
      <dgm:prSet/>
      <dgm:spPr/>
      <dgm:t>
        <a:bodyPr/>
        <a:lstStyle/>
        <a:p>
          <a:endParaRPr lang="en-US"/>
        </a:p>
      </dgm:t>
    </dgm:pt>
    <dgm:pt modelId="{3EEE67BF-ECAA-4FB8-B2B2-0FEBCE0D26F2}">
      <dgm:prSet/>
      <dgm:spPr/>
      <dgm:t>
        <a:bodyPr/>
        <a:lstStyle/>
        <a:p>
          <a:r>
            <a:rPr lang="en-US" dirty="0">
              <a:solidFill>
                <a:schemeClr val="tx1"/>
              </a:solidFill>
              <a:latin typeface="Calibri" panose="020F0502020204030204" pitchFamily="34" charset="0"/>
              <a:cs typeface="Calibri" panose="020F0502020204030204" pitchFamily="34" charset="0"/>
            </a:rPr>
            <a:t>To accomplish this goal we worked on various steps like Planning the database design, E-R requirements, Conceptual Model, Logical Model, Data Logics, SQL Implementation, User Application on MS PowerApps.</a:t>
          </a:r>
        </a:p>
      </dgm:t>
    </dgm:pt>
    <dgm:pt modelId="{81FA5A62-3B9C-4BC5-995F-741786EE67A7}" type="parTrans" cxnId="{31000795-28E1-4FB9-89F1-21EA5F55B8D8}">
      <dgm:prSet/>
      <dgm:spPr/>
      <dgm:t>
        <a:bodyPr/>
        <a:lstStyle/>
        <a:p>
          <a:endParaRPr lang="en-US"/>
        </a:p>
      </dgm:t>
    </dgm:pt>
    <dgm:pt modelId="{710C8011-79E9-44BD-860E-B5DA20D56745}" type="sibTrans" cxnId="{31000795-28E1-4FB9-89F1-21EA5F55B8D8}">
      <dgm:prSet/>
      <dgm:spPr/>
      <dgm:t>
        <a:bodyPr/>
        <a:lstStyle/>
        <a:p>
          <a:endParaRPr lang="en-US"/>
        </a:p>
      </dgm:t>
    </dgm:pt>
    <dgm:pt modelId="{2605F357-B6A8-44C0-B2B3-D834CFB7A841}">
      <dgm:prSet/>
      <dgm:spPr/>
      <dgm:t>
        <a:bodyPr/>
        <a:lstStyle/>
        <a:p>
          <a:r>
            <a:rPr lang="en-US" dirty="0">
              <a:solidFill>
                <a:schemeClr val="tx1"/>
              </a:solidFill>
              <a:latin typeface="Calibri" panose="020F0502020204030204" pitchFamily="34" charset="0"/>
              <a:cs typeface="Calibri" panose="020F0502020204030204" pitchFamily="34" charset="0"/>
            </a:rPr>
            <a:t>The database has 16 tables and 4 data logics (2 stored procedures, 2 views).</a:t>
          </a:r>
        </a:p>
      </dgm:t>
    </dgm:pt>
    <dgm:pt modelId="{05C82571-4929-4E14-A883-34F16F2F4ACF}" type="parTrans" cxnId="{49F3FDCE-A7B7-49E0-AED4-3A250367FBDB}">
      <dgm:prSet/>
      <dgm:spPr/>
      <dgm:t>
        <a:bodyPr/>
        <a:lstStyle/>
        <a:p>
          <a:endParaRPr lang="en-US"/>
        </a:p>
      </dgm:t>
    </dgm:pt>
    <dgm:pt modelId="{59866289-4D3E-45F1-AE08-61AAB6A5B99F}" type="sibTrans" cxnId="{49F3FDCE-A7B7-49E0-AED4-3A250367FBDB}">
      <dgm:prSet/>
      <dgm:spPr/>
      <dgm:t>
        <a:bodyPr/>
        <a:lstStyle/>
        <a:p>
          <a:endParaRPr lang="en-US"/>
        </a:p>
      </dgm:t>
    </dgm:pt>
    <dgm:pt modelId="{D471D9BE-E8FE-8647-99A5-B22063D1891E}" type="pres">
      <dgm:prSet presAssocID="{6640320E-6900-4CF2-BE1C-8A09E7DBF1F1}" presName="outerComposite" presStyleCnt="0">
        <dgm:presLayoutVars>
          <dgm:chMax val="5"/>
          <dgm:dir/>
          <dgm:resizeHandles val="exact"/>
        </dgm:presLayoutVars>
      </dgm:prSet>
      <dgm:spPr/>
    </dgm:pt>
    <dgm:pt modelId="{2BB12C6F-118D-D742-A32E-C2FF301F1C81}" type="pres">
      <dgm:prSet presAssocID="{6640320E-6900-4CF2-BE1C-8A09E7DBF1F1}" presName="dummyMaxCanvas" presStyleCnt="0">
        <dgm:presLayoutVars/>
      </dgm:prSet>
      <dgm:spPr/>
    </dgm:pt>
    <dgm:pt modelId="{B2FD1B37-92DD-9B4E-87DC-696861F5B647}" type="pres">
      <dgm:prSet presAssocID="{6640320E-6900-4CF2-BE1C-8A09E7DBF1F1}" presName="FiveNodes_1" presStyleLbl="node1" presStyleIdx="0" presStyleCnt="5">
        <dgm:presLayoutVars>
          <dgm:bulletEnabled val="1"/>
        </dgm:presLayoutVars>
      </dgm:prSet>
      <dgm:spPr/>
    </dgm:pt>
    <dgm:pt modelId="{20D299E2-2159-DC43-A4DC-A763FEA7D429}" type="pres">
      <dgm:prSet presAssocID="{6640320E-6900-4CF2-BE1C-8A09E7DBF1F1}" presName="FiveNodes_2" presStyleLbl="node1" presStyleIdx="1" presStyleCnt="5">
        <dgm:presLayoutVars>
          <dgm:bulletEnabled val="1"/>
        </dgm:presLayoutVars>
      </dgm:prSet>
      <dgm:spPr/>
    </dgm:pt>
    <dgm:pt modelId="{6D4B8B65-A726-1847-8A56-AA39B4BB848C}" type="pres">
      <dgm:prSet presAssocID="{6640320E-6900-4CF2-BE1C-8A09E7DBF1F1}" presName="FiveNodes_3" presStyleLbl="node1" presStyleIdx="2" presStyleCnt="5">
        <dgm:presLayoutVars>
          <dgm:bulletEnabled val="1"/>
        </dgm:presLayoutVars>
      </dgm:prSet>
      <dgm:spPr/>
    </dgm:pt>
    <dgm:pt modelId="{1DFC9688-5905-8B4C-87A9-57823015516C}" type="pres">
      <dgm:prSet presAssocID="{6640320E-6900-4CF2-BE1C-8A09E7DBF1F1}" presName="FiveNodes_4" presStyleLbl="node1" presStyleIdx="3" presStyleCnt="5">
        <dgm:presLayoutVars>
          <dgm:bulletEnabled val="1"/>
        </dgm:presLayoutVars>
      </dgm:prSet>
      <dgm:spPr/>
    </dgm:pt>
    <dgm:pt modelId="{EF0D7C91-5C58-C146-A326-AD847237515D}" type="pres">
      <dgm:prSet presAssocID="{6640320E-6900-4CF2-BE1C-8A09E7DBF1F1}" presName="FiveNodes_5" presStyleLbl="node1" presStyleIdx="4" presStyleCnt="5" custLinFactNeighborX="0" custLinFactNeighborY="3026">
        <dgm:presLayoutVars>
          <dgm:bulletEnabled val="1"/>
        </dgm:presLayoutVars>
      </dgm:prSet>
      <dgm:spPr/>
    </dgm:pt>
    <dgm:pt modelId="{8605082F-F5DB-5E4F-AA4F-6F76C8A3A310}" type="pres">
      <dgm:prSet presAssocID="{6640320E-6900-4CF2-BE1C-8A09E7DBF1F1}" presName="FiveConn_1-2" presStyleLbl="fgAccFollowNode1" presStyleIdx="0" presStyleCnt="4">
        <dgm:presLayoutVars>
          <dgm:bulletEnabled val="1"/>
        </dgm:presLayoutVars>
      </dgm:prSet>
      <dgm:spPr/>
    </dgm:pt>
    <dgm:pt modelId="{55345EDB-06DA-8840-A101-6870EF5ACF24}" type="pres">
      <dgm:prSet presAssocID="{6640320E-6900-4CF2-BE1C-8A09E7DBF1F1}" presName="FiveConn_2-3" presStyleLbl="fgAccFollowNode1" presStyleIdx="1" presStyleCnt="4">
        <dgm:presLayoutVars>
          <dgm:bulletEnabled val="1"/>
        </dgm:presLayoutVars>
      </dgm:prSet>
      <dgm:spPr/>
    </dgm:pt>
    <dgm:pt modelId="{6A477738-5CFE-0646-BB41-9F46FC2AB3BC}" type="pres">
      <dgm:prSet presAssocID="{6640320E-6900-4CF2-BE1C-8A09E7DBF1F1}" presName="FiveConn_3-4" presStyleLbl="fgAccFollowNode1" presStyleIdx="2" presStyleCnt="4">
        <dgm:presLayoutVars>
          <dgm:bulletEnabled val="1"/>
        </dgm:presLayoutVars>
      </dgm:prSet>
      <dgm:spPr/>
    </dgm:pt>
    <dgm:pt modelId="{ADEEB2DA-4031-8644-AD76-705A45E66B00}" type="pres">
      <dgm:prSet presAssocID="{6640320E-6900-4CF2-BE1C-8A09E7DBF1F1}" presName="FiveConn_4-5" presStyleLbl="fgAccFollowNode1" presStyleIdx="3" presStyleCnt="4">
        <dgm:presLayoutVars>
          <dgm:bulletEnabled val="1"/>
        </dgm:presLayoutVars>
      </dgm:prSet>
      <dgm:spPr/>
    </dgm:pt>
    <dgm:pt modelId="{E6E612DC-38D8-8543-9593-9BDF8A1A9063}" type="pres">
      <dgm:prSet presAssocID="{6640320E-6900-4CF2-BE1C-8A09E7DBF1F1}" presName="FiveNodes_1_text" presStyleLbl="node1" presStyleIdx="4" presStyleCnt="5">
        <dgm:presLayoutVars>
          <dgm:bulletEnabled val="1"/>
        </dgm:presLayoutVars>
      </dgm:prSet>
      <dgm:spPr/>
    </dgm:pt>
    <dgm:pt modelId="{931EFD28-E2A2-8F4C-AA43-D3157DEC584D}" type="pres">
      <dgm:prSet presAssocID="{6640320E-6900-4CF2-BE1C-8A09E7DBF1F1}" presName="FiveNodes_2_text" presStyleLbl="node1" presStyleIdx="4" presStyleCnt="5">
        <dgm:presLayoutVars>
          <dgm:bulletEnabled val="1"/>
        </dgm:presLayoutVars>
      </dgm:prSet>
      <dgm:spPr/>
    </dgm:pt>
    <dgm:pt modelId="{FBE10305-1560-054D-8B62-5EE9DC3EC102}" type="pres">
      <dgm:prSet presAssocID="{6640320E-6900-4CF2-BE1C-8A09E7DBF1F1}" presName="FiveNodes_3_text" presStyleLbl="node1" presStyleIdx="4" presStyleCnt="5">
        <dgm:presLayoutVars>
          <dgm:bulletEnabled val="1"/>
        </dgm:presLayoutVars>
      </dgm:prSet>
      <dgm:spPr/>
    </dgm:pt>
    <dgm:pt modelId="{D5FC4E4B-D7ED-0349-8676-A4E4B9429594}" type="pres">
      <dgm:prSet presAssocID="{6640320E-6900-4CF2-BE1C-8A09E7DBF1F1}" presName="FiveNodes_4_text" presStyleLbl="node1" presStyleIdx="4" presStyleCnt="5">
        <dgm:presLayoutVars>
          <dgm:bulletEnabled val="1"/>
        </dgm:presLayoutVars>
      </dgm:prSet>
      <dgm:spPr/>
    </dgm:pt>
    <dgm:pt modelId="{DD048FB9-8E67-3943-9488-928AE1D605D3}" type="pres">
      <dgm:prSet presAssocID="{6640320E-6900-4CF2-BE1C-8A09E7DBF1F1}" presName="FiveNodes_5_text" presStyleLbl="node1" presStyleIdx="4" presStyleCnt="5">
        <dgm:presLayoutVars>
          <dgm:bulletEnabled val="1"/>
        </dgm:presLayoutVars>
      </dgm:prSet>
      <dgm:spPr/>
    </dgm:pt>
  </dgm:ptLst>
  <dgm:cxnLst>
    <dgm:cxn modelId="{14825106-3E32-BD40-921C-E8953C011BCC}" type="presOf" srcId="{3385353F-1648-4BCC-BDB3-4EF540D5A8B0}" destId="{B2FD1B37-92DD-9B4E-87DC-696861F5B647}" srcOrd="0" destOrd="0" presId="urn:microsoft.com/office/officeart/2005/8/layout/vProcess5"/>
    <dgm:cxn modelId="{9817CF11-CA32-CB49-BF3B-BEE13B6EB120}" type="presOf" srcId="{658D37BA-9C4E-4CFC-BBB3-97F3B74DF42E}" destId="{20D299E2-2159-DC43-A4DC-A763FEA7D429}" srcOrd="0" destOrd="0" presId="urn:microsoft.com/office/officeart/2005/8/layout/vProcess5"/>
    <dgm:cxn modelId="{8DC43B1C-F8B1-E64B-9F7D-74C11AFDB928}" type="presOf" srcId="{2605F357-B6A8-44C0-B2B3-D834CFB7A841}" destId="{DD048FB9-8E67-3943-9488-928AE1D605D3}" srcOrd="1" destOrd="0" presId="urn:microsoft.com/office/officeart/2005/8/layout/vProcess5"/>
    <dgm:cxn modelId="{4EE7F51F-35D5-F74E-85DF-2C731F1B3ECB}" type="presOf" srcId="{3EEE67BF-ECAA-4FB8-B2B2-0FEBCE0D26F2}" destId="{1DFC9688-5905-8B4C-87A9-57823015516C}" srcOrd="0" destOrd="0" presId="urn:microsoft.com/office/officeart/2005/8/layout/vProcess5"/>
    <dgm:cxn modelId="{ABC31821-E4CB-854E-9573-8F80E23BC966}" type="presOf" srcId="{6640320E-6900-4CF2-BE1C-8A09E7DBF1F1}" destId="{D471D9BE-E8FE-8647-99A5-B22063D1891E}" srcOrd="0" destOrd="0" presId="urn:microsoft.com/office/officeart/2005/8/layout/vProcess5"/>
    <dgm:cxn modelId="{F8654C25-279E-41A0-B70D-6F298F66A485}" srcId="{6640320E-6900-4CF2-BE1C-8A09E7DBF1F1}" destId="{35A57D7D-EE77-417C-8DB4-78CA67D4DCA9}" srcOrd="2" destOrd="0" parTransId="{4DBC0745-858E-4AC7-81E8-AE291BC6FCE6}" sibTransId="{E671171B-6FAB-4BD4-81CE-529DDEC84244}"/>
    <dgm:cxn modelId="{6D3C1A6A-4663-4E09-BAAF-7F4771BB6AAA}" srcId="{6640320E-6900-4CF2-BE1C-8A09E7DBF1F1}" destId="{3385353F-1648-4BCC-BDB3-4EF540D5A8B0}" srcOrd="0" destOrd="0" parTransId="{2F9CDBCC-D0F6-4BB1-99F1-D063F375BDFE}" sibTransId="{E3BC94BD-6C1E-4E39-84BF-9E4EF25998C9}"/>
    <dgm:cxn modelId="{F2EF8176-15F0-004E-9424-3C9A1AACA48B}" type="presOf" srcId="{3385353F-1648-4BCC-BDB3-4EF540D5A8B0}" destId="{E6E612DC-38D8-8543-9593-9BDF8A1A9063}" srcOrd="1" destOrd="0" presId="urn:microsoft.com/office/officeart/2005/8/layout/vProcess5"/>
    <dgm:cxn modelId="{A4B6A994-A07F-EC42-AAE1-1F46CED40883}" type="presOf" srcId="{35A57D7D-EE77-417C-8DB4-78CA67D4DCA9}" destId="{FBE10305-1560-054D-8B62-5EE9DC3EC102}" srcOrd="1" destOrd="0" presId="urn:microsoft.com/office/officeart/2005/8/layout/vProcess5"/>
    <dgm:cxn modelId="{31000795-28E1-4FB9-89F1-21EA5F55B8D8}" srcId="{6640320E-6900-4CF2-BE1C-8A09E7DBF1F1}" destId="{3EEE67BF-ECAA-4FB8-B2B2-0FEBCE0D26F2}" srcOrd="3" destOrd="0" parTransId="{81FA5A62-3B9C-4BC5-995F-741786EE67A7}" sibTransId="{710C8011-79E9-44BD-860E-B5DA20D56745}"/>
    <dgm:cxn modelId="{8303E6AE-56DA-8344-958A-3B0577F5499B}" type="presOf" srcId="{B203A40E-4BEF-456C-88DA-354983ECADFC}" destId="{55345EDB-06DA-8840-A101-6870EF5ACF24}" srcOrd="0" destOrd="0" presId="urn:microsoft.com/office/officeart/2005/8/layout/vProcess5"/>
    <dgm:cxn modelId="{7BFBD9B0-1258-9B45-8F46-D57DB6D11A6E}" type="presOf" srcId="{658D37BA-9C4E-4CFC-BBB3-97F3B74DF42E}" destId="{931EFD28-E2A2-8F4C-AA43-D3157DEC584D}" srcOrd="1" destOrd="0" presId="urn:microsoft.com/office/officeart/2005/8/layout/vProcess5"/>
    <dgm:cxn modelId="{C96BC9B7-082B-C644-A46E-679EFFE05986}" type="presOf" srcId="{35A57D7D-EE77-417C-8DB4-78CA67D4DCA9}" destId="{6D4B8B65-A726-1847-8A56-AA39B4BB848C}" srcOrd="0" destOrd="0" presId="urn:microsoft.com/office/officeart/2005/8/layout/vProcess5"/>
    <dgm:cxn modelId="{72F93CBE-277D-45A9-AAD0-A766C112C9DD}" srcId="{6640320E-6900-4CF2-BE1C-8A09E7DBF1F1}" destId="{658D37BA-9C4E-4CFC-BBB3-97F3B74DF42E}" srcOrd="1" destOrd="0" parTransId="{FDF25AE6-EBBA-463E-9D2F-2928F9E308AC}" sibTransId="{B203A40E-4BEF-456C-88DA-354983ECADFC}"/>
    <dgm:cxn modelId="{0E0AAAC5-460D-4F4F-8802-AF5D4942C8A4}" type="presOf" srcId="{E3BC94BD-6C1E-4E39-84BF-9E4EF25998C9}" destId="{8605082F-F5DB-5E4F-AA4F-6F76C8A3A310}" srcOrd="0" destOrd="0" presId="urn:microsoft.com/office/officeart/2005/8/layout/vProcess5"/>
    <dgm:cxn modelId="{41A64BC7-D851-4649-AE91-60CCFDADFE59}" type="presOf" srcId="{710C8011-79E9-44BD-860E-B5DA20D56745}" destId="{ADEEB2DA-4031-8644-AD76-705A45E66B00}" srcOrd="0" destOrd="0" presId="urn:microsoft.com/office/officeart/2005/8/layout/vProcess5"/>
    <dgm:cxn modelId="{49F3FDCE-A7B7-49E0-AED4-3A250367FBDB}" srcId="{6640320E-6900-4CF2-BE1C-8A09E7DBF1F1}" destId="{2605F357-B6A8-44C0-B2B3-D834CFB7A841}" srcOrd="4" destOrd="0" parTransId="{05C82571-4929-4E14-A883-34F16F2F4ACF}" sibTransId="{59866289-4D3E-45F1-AE08-61AAB6A5B99F}"/>
    <dgm:cxn modelId="{2BC45FD9-238D-EB46-A69A-81A55AAAD5EB}" type="presOf" srcId="{3EEE67BF-ECAA-4FB8-B2B2-0FEBCE0D26F2}" destId="{D5FC4E4B-D7ED-0349-8676-A4E4B9429594}" srcOrd="1" destOrd="0" presId="urn:microsoft.com/office/officeart/2005/8/layout/vProcess5"/>
    <dgm:cxn modelId="{753C02ED-A7A0-D945-8BF0-59CC6E7B2DAB}" type="presOf" srcId="{2605F357-B6A8-44C0-B2B3-D834CFB7A841}" destId="{EF0D7C91-5C58-C146-A326-AD847237515D}" srcOrd="0" destOrd="0" presId="urn:microsoft.com/office/officeart/2005/8/layout/vProcess5"/>
    <dgm:cxn modelId="{3EF16FF8-4CA4-664D-955F-7AEA83DE0CBF}" type="presOf" srcId="{E671171B-6FAB-4BD4-81CE-529DDEC84244}" destId="{6A477738-5CFE-0646-BB41-9F46FC2AB3BC}" srcOrd="0" destOrd="0" presId="urn:microsoft.com/office/officeart/2005/8/layout/vProcess5"/>
    <dgm:cxn modelId="{6040E204-09EA-5241-9C34-81DE62D8B417}" type="presParOf" srcId="{D471D9BE-E8FE-8647-99A5-B22063D1891E}" destId="{2BB12C6F-118D-D742-A32E-C2FF301F1C81}" srcOrd="0" destOrd="0" presId="urn:microsoft.com/office/officeart/2005/8/layout/vProcess5"/>
    <dgm:cxn modelId="{DB1574EC-0B1F-714A-9ABC-9FEEDB010AED}" type="presParOf" srcId="{D471D9BE-E8FE-8647-99A5-B22063D1891E}" destId="{B2FD1B37-92DD-9B4E-87DC-696861F5B647}" srcOrd="1" destOrd="0" presId="urn:microsoft.com/office/officeart/2005/8/layout/vProcess5"/>
    <dgm:cxn modelId="{40F356F8-8181-E943-BC34-2C2FD002903D}" type="presParOf" srcId="{D471D9BE-E8FE-8647-99A5-B22063D1891E}" destId="{20D299E2-2159-DC43-A4DC-A763FEA7D429}" srcOrd="2" destOrd="0" presId="urn:microsoft.com/office/officeart/2005/8/layout/vProcess5"/>
    <dgm:cxn modelId="{3074A304-47CA-B849-87D9-EC38D4238A5D}" type="presParOf" srcId="{D471D9BE-E8FE-8647-99A5-B22063D1891E}" destId="{6D4B8B65-A726-1847-8A56-AA39B4BB848C}" srcOrd="3" destOrd="0" presId="urn:microsoft.com/office/officeart/2005/8/layout/vProcess5"/>
    <dgm:cxn modelId="{0B8DD602-CE09-A84B-AEBC-4D8A874C56D9}" type="presParOf" srcId="{D471D9BE-E8FE-8647-99A5-B22063D1891E}" destId="{1DFC9688-5905-8B4C-87A9-57823015516C}" srcOrd="4" destOrd="0" presId="urn:microsoft.com/office/officeart/2005/8/layout/vProcess5"/>
    <dgm:cxn modelId="{B036A5D6-B66D-6544-88E8-CA2EBAEF0BF2}" type="presParOf" srcId="{D471D9BE-E8FE-8647-99A5-B22063D1891E}" destId="{EF0D7C91-5C58-C146-A326-AD847237515D}" srcOrd="5" destOrd="0" presId="urn:microsoft.com/office/officeart/2005/8/layout/vProcess5"/>
    <dgm:cxn modelId="{7CE86C5E-25C3-2049-9B4A-5E216A518214}" type="presParOf" srcId="{D471D9BE-E8FE-8647-99A5-B22063D1891E}" destId="{8605082F-F5DB-5E4F-AA4F-6F76C8A3A310}" srcOrd="6" destOrd="0" presId="urn:microsoft.com/office/officeart/2005/8/layout/vProcess5"/>
    <dgm:cxn modelId="{F722EB1A-EAC7-A148-9B59-1DCD998F5BFD}" type="presParOf" srcId="{D471D9BE-E8FE-8647-99A5-B22063D1891E}" destId="{55345EDB-06DA-8840-A101-6870EF5ACF24}" srcOrd="7" destOrd="0" presId="urn:microsoft.com/office/officeart/2005/8/layout/vProcess5"/>
    <dgm:cxn modelId="{A54B429C-E813-414B-85CB-E011317C17E7}" type="presParOf" srcId="{D471D9BE-E8FE-8647-99A5-B22063D1891E}" destId="{6A477738-5CFE-0646-BB41-9F46FC2AB3BC}" srcOrd="8" destOrd="0" presId="urn:microsoft.com/office/officeart/2005/8/layout/vProcess5"/>
    <dgm:cxn modelId="{F6603F3F-20A7-BB48-837D-2023FEC29C1C}" type="presParOf" srcId="{D471D9BE-E8FE-8647-99A5-B22063D1891E}" destId="{ADEEB2DA-4031-8644-AD76-705A45E66B00}" srcOrd="9" destOrd="0" presId="urn:microsoft.com/office/officeart/2005/8/layout/vProcess5"/>
    <dgm:cxn modelId="{D3916AAD-15EC-B145-A302-CDDB92893E34}" type="presParOf" srcId="{D471D9BE-E8FE-8647-99A5-B22063D1891E}" destId="{E6E612DC-38D8-8543-9593-9BDF8A1A9063}" srcOrd="10" destOrd="0" presId="urn:microsoft.com/office/officeart/2005/8/layout/vProcess5"/>
    <dgm:cxn modelId="{6955B208-746B-C341-8952-5D9F4513AA00}" type="presParOf" srcId="{D471D9BE-E8FE-8647-99A5-B22063D1891E}" destId="{931EFD28-E2A2-8F4C-AA43-D3157DEC584D}" srcOrd="11" destOrd="0" presId="urn:microsoft.com/office/officeart/2005/8/layout/vProcess5"/>
    <dgm:cxn modelId="{9A80BE25-6592-284D-8EC5-6EEF2C14D274}" type="presParOf" srcId="{D471D9BE-E8FE-8647-99A5-B22063D1891E}" destId="{FBE10305-1560-054D-8B62-5EE9DC3EC102}" srcOrd="12" destOrd="0" presId="urn:microsoft.com/office/officeart/2005/8/layout/vProcess5"/>
    <dgm:cxn modelId="{C68062EC-A65C-5C4A-93AB-0BB6D2AAFC21}" type="presParOf" srcId="{D471D9BE-E8FE-8647-99A5-B22063D1891E}" destId="{D5FC4E4B-D7ED-0349-8676-A4E4B9429594}" srcOrd="13" destOrd="0" presId="urn:microsoft.com/office/officeart/2005/8/layout/vProcess5"/>
    <dgm:cxn modelId="{6950E708-8367-6840-8482-028AF947557E}" type="presParOf" srcId="{D471D9BE-E8FE-8647-99A5-B22063D1891E}" destId="{DD048FB9-8E67-3943-9488-928AE1D605D3}"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D1B37-92DD-9B4E-87DC-696861F5B647}">
      <dsp:nvSpPr>
        <dsp:cNvPr id="0" name=""/>
        <dsp:cNvSpPr/>
      </dsp:nvSpPr>
      <dsp:spPr>
        <a:xfrm>
          <a:off x="0" y="0"/>
          <a:ext cx="8097012" cy="74666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latin typeface="Calibri" panose="020F0502020204030204" pitchFamily="34" charset="0"/>
              <a:cs typeface="Calibri" panose="020F0502020204030204" pitchFamily="34" charset="0"/>
            </a:rPr>
            <a:t>International students face multiple challenges when they come to a different country for studies. It is tough to manage expenses sue to several factors like currency change, new food habits, home rents, and more.</a:t>
          </a:r>
        </a:p>
      </dsp:txBody>
      <dsp:txXfrm>
        <a:off x="21869" y="21869"/>
        <a:ext cx="7203942" cy="702926"/>
      </dsp:txXfrm>
    </dsp:sp>
    <dsp:sp modelId="{20D299E2-2159-DC43-A4DC-A763FEA7D429}">
      <dsp:nvSpPr>
        <dsp:cNvPr id="0" name=""/>
        <dsp:cNvSpPr/>
      </dsp:nvSpPr>
      <dsp:spPr>
        <a:xfrm>
          <a:off x="604647" y="850368"/>
          <a:ext cx="8097012" cy="74666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latin typeface="Calibri" panose="020F0502020204030204" pitchFamily="34" charset="0"/>
              <a:cs typeface="Calibri" panose="020F0502020204030204" pitchFamily="34" charset="0"/>
            </a:rPr>
            <a:t>We want to develop a database where data about expenses, habits, priorities and details of international students.</a:t>
          </a:r>
        </a:p>
      </dsp:txBody>
      <dsp:txXfrm>
        <a:off x="626516" y="872237"/>
        <a:ext cx="6963294" cy="702926"/>
      </dsp:txXfrm>
    </dsp:sp>
    <dsp:sp modelId="{6D4B8B65-A726-1847-8A56-AA39B4BB848C}">
      <dsp:nvSpPr>
        <dsp:cNvPr id="0" name=""/>
        <dsp:cNvSpPr/>
      </dsp:nvSpPr>
      <dsp:spPr>
        <a:xfrm>
          <a:off x="1209293" y="1700736"/>
          <a:ext cx="8097012" cy="74666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latin typeface="Calibri" panose="020F0502020204030204" pitchFamily="34" charset="0"/>
              <a:cs typeface="Calibri" panose="020F0502020204030204" pitchFamily="34" charset="0"/>
            </a:rPr>
            <a:t>This will help us to develop a database that can be used to understand the international student community at Syracuse University and provide key analysis that could be used to provide recommendations to the university so that they can help the community.</a:t>
          </a:r>
        </a:p>
      </dsp:txBody>
      <dsp:txXfrm>
        <a:off x="1231162" y="1722605"/>
        <a:ext cx="6963294" cy="702926"/>
      </dsp:txXfrm>
    </dsp:sp>
    <dsp:sp modelId="{1DFC9688-5905-8B4C-87A9-57823015516C}">
      <dsp:nvSpPr>
        <dsp:cNvPr id="0" name=""/>
        <dsp:cNvSpPr/>
      </dsp:nvSpPr>
      <dsp:spPr>
        <a:xfrm>
          <a:off x="1813940" y="2551104"/>
          <a:ext cx="8097012" cy="74666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latin typeface="Calibri" panose="020F0502020204030204" pitchFamily="34" charset="0"/>
              <a:cs typeface="Calibri" panose="020F0502020204030204" pitchFamily="34" charset="0"/>
            </a:rPr>
            <a:t>To accomplish this goal we worked on various steps like Planning the database design, E-R requirements, Conceptual Model, Logical Model, Data Logics, SQL Implementation, User Application on MS PowerApps.</a:t>
          </a:r>
        </a:p>
      </dsp:txBody>
      <dsp:txXfrm>
        <a:off x="1835809" y="2572973"/>
        <a:ext cx="6963294" cy="702926"/>
      </dsp:txXfrm>
    </dsp:sp>
    <dsp:sp modelId="{EF0D7C91-5C58-C146-A326-AD847237515D}">
      <dsp:nvSpPr>
        <dsp:cNvPr id="0" name=""/>
        <dsp:cNvSpPr/>
      </dsp:nvSpPr>
      <dsp:spPr>
        <a:xfrm>
          <a:off x="2418587" y="3401473"/>
          <a:ext cx="8097012" cy="74666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latin typeface="Calibri" panose="020F0502020204030204" pitchFamily="34" charset="0"/>
              <a:cs typeface="Calibri" panose="020F0502020204030204" pitchFamily="34" charset="0"/>
            </a:rPr>
            <a:t>The database has 16 tables and 4 data logics (2 stored procedures, 2 views).</a:t>
          </a:r>
        </a:p>
      </dsp:txBody>
      <dsp:txXfrm>
        <a:off x="2440456" y="3423342"/>
        <a:ext cx="6963294" cy="702926"/>
      </dsp:txXfrm>
    </dsp:sp>
    <dsp:sp modelId="{8605082F-F5DB-5E4F-AA4F-6F76C8A3A310}">
      <dsp:nvSpPr>
        <dsp:cNvPr id="0" name=""/>
        <dsp:cNvSpPr/>
      </dsp:nvSpPr>
      <dsp:spPr>
        <a:xfrm>
          <a:off x="7611679" y="545480"/>
          <a:ext cx="485332" cy="485332"/>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720879" y="545480"/>
        <a:ext cx="266932" cy="365212"/>
      </dsp:txXfrm>
    </dsp:sp>
    <dsp:sp modelId="{55345EDB-06DA-8840-A101-6870EF5ACF24}">
      <dsp:nvSpPr>
        <dsp:cNvPr id="0" name=""/>
        <dsp:cNvSpPr/>
      </dsp:nvSpPr>
      <dsp:spPr>
        <a:xfrm>
          <a:off x="8216326" y="1395848"/>
          <a:ext cx="485332" cy="485332"/>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325526" y="1395848"/>
        <a:ext cx="266932" cy="365212"/>
      </dsp:txXfrm>
    </dsp:sp>
    <dsp:sp modelId="{6A477738-5CFE-0646-BB41-9F46FC2AB3BC}">
      <dsp:nvSpPr>
        <dsp:cNvPr id="0" name=""/>
        <dsp:cNvSpPr/>
      </dsp:nvSpPr>
      <dsp:spPr>
        <a:xfrm>
          <a:off x="8820973" y="2233772"/>
          <a:ext cx="485332" cy="485332"/>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930173" y="2233772"/>
        <a:ext cx="266932" cy="365212"/>
      </dsp:txXfrm>
    </dsp:sp>
    <dsp:sp modelId="{ADEEB2DA-4031-8644-AD76-705A45E66B00}">
      <dsp:nvSpPr>
        <dsp:cNvPr id="0" name=""/>
        <dsp:cNvSpPr/>
      </dsp:nvSpPr>
      <dsp:spPr>
        <a:xfrm>
          <a:off x="9425620" y="3092436"/>
          <a:ext cx="485332" cy="485332"/>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534820" y="3092436"/>
        <a:ext cx="266932" cy="36521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03134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99813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455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09996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0754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46040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74219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4172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93762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46339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7507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12/10/22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5906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12/10/22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703888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62" r:id="rId5"/>
    <p:sldLayoutId id="2147483663" r:id="rId6"/>
    <p:sldLayoutId id="2147483669" r:id="rId7"/>
    <p:sldLayoutId id="2147483664" r:id="rId8"/>
    <p:sldLayoutId id="2147483665" r:id="rId9"/>
    <p:sldLayoutId id="2147483666" r:id="rId10"/>
    <p:sldLayoutId id="2147483667" r:id="rId11"/>
    <p:sldLayoutId id="2147483668"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187B58-3857-4454-9C70-EFB475976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wood desk with the plant, white keyboard, coffee in a white mug, notebook, and pen">
            <a:extLst>
              <a:ext uri="{FF2B5EF4-FFF2-40B4-BE49-F238E27FC236}">
                <a16:creationId xmlns:a16="http://schemas.microsoft.com/office/drawing/2014/main" id="{597F0EAC-4196-4300-ABB7-F89F434E6E62}"/>
              </a:ext>
            </a:extLst>
          </p:cNvPr>
          <p:cNvPicPr>
            <a:picLocks noChangeAspect="1"/>
          </p:cNvPicPr>
          <p:nvPr/>
        </p:nvPicPr>
        <p:blipFill rotWithShape="1">
          <a:blip r:embed="rId2"/>
          <a:srcRect t="1799" b="15175"/>
          <a:stretch/>
        </p:blipFill>
        <p:spPr>
          <a:xfrm>
            <a:off x="20" y="326733"/>
            <a:ext cx="12191980" cy="6857990"/>
          </a:xfrm>
          <a:prstGeom prst="rect">
            <a:avLst/>
          </a:prstGeom>
        </p:spPr>
      </p:pic>
      <p:sp>
        <p:nvSpPr>
          <p:cNvPr id="11" name="Freeform: Shape 10">
            <a:extLst>
              <a:ext uri="{FF2B5EF4-FFF2-40B4-BE49-F238E27FC236}">
                <a16:creationId xmlns:a16="http://schemas.microsoft.com/office/drawing/2014/main" id="{4C5418A4-3935-49EA-B51C-5DDCBFAA3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8056" y="2813365"/>
            <a:ext cx="7450687" cy="3406460"/>
          </a:xfrm>
          <a:custGeom>
            <a:avLst/>
            <a:gdLst>
              <a:gd name="connsiteX0" fmla="*/ 6457914 w 7450687"/>
              <a:gd name="connsiteY0" fmla="*/ 0 h 3406460"/>
              <a:gd name="connsiteX1" fmla="*/ 6844288 w 7450687"/>
              <a:gd name="connsiteY1" fmla="*/ 233492 h 3406460"/>
              <a:gd name="connsiteX2" fmla="*/ 7386323 w 7450687"/>
              <a:gd name="connsiteY2" fmla="*/ 717155 h 3406460"/>
              <a:gd name="connsiteX3" fmla="*/ 7430798 w 7450687"/>
              <a:gd name="connsiteY3" fmla="*/ 1809564 h 3406460"/>
              <a:gd name="connsiteX4" fmla="*/ 7013848 w 7450687"/>
              <a:gd name="connsiteY4" fmla="*/ 3104890 h 3406460"/>
              <a:gd name="connsiteX5" fmla="*/ 6569101 w 7450687"/>
              <a:gd name="connsiteY5" fmla="*/ 3402314 h 3406460"/>
              <a:gd name="connsiteX6" fmla="*/ 3683807 w 7450687"/>
              <a:gd name="connsiteY6" fmla="*/ 3341162 h 3406460"/>
              <a:gd name="connsiteX7" fmla="*/ 1704683 w 7450687"/>
              <a:gd name="connsiteY7" fmla="*/ 2860279 h 3406460"/>
              <a:gd name="connsiteX8" fmla="*/ 2010446 w 7450687"/>
              <a:gd name="connsiteY8" fmla="*/ 2801907 h 3406460"/>
              <a:gd name="connsiteX9" fmla="*/ 1273834 w 7450687"/>
              <a:gd name="connsiteY9" fmla="*/ 2674041 h 3406460"/>
              <a:gd name="connsiteX10" fmla="*/ 1315530 w 7450687"/>
              <a:gd name="connsiteY10" fmla="*/ 2657363 h 3406460"/>
              <a:gd name="connsiteX11" fmla="*/ 1234919 w 7450687"/>
              <a:gd name="connsiteY11" fmla="*/ 2590651 h 3406460"/>
              <a:gd name="connsiteX12" fmla="*/ 904138 w 7450687"/>
              <a:gd name="connsiteY12" fmla="*/ 2485024 h 3406460"/>
              <a:gd name="connsiteX13" fmla="*/ 1315530 w 7450687"/>
              <a:gd name="connsiteY13" fmla="*/ 2307126 h 3406460"/>
              <a:gd name="connsiteX14" fmla="*/ 851326 w 7450687"/>
              <a:gd name="connsiteY14" fmla="*/ 2065294 h 3406460"/>
              <a:gd name="connsiteX15" fmla="*/ 615053 w 7450687"/>
              <a:gd name="connsiteY15" fmla="*/ 2006921 h 3406460"/>
              <a:gd name="connsiteX16" fmla="*/ 1393361 w 7450687"/>
              <a:gd name="connsiteY16" fmla="*/ 1703937 h 3406460"/>
              <a:gd name="connsiteX17" fmla="*/ 131391 w 7450687"/>
              <a:gd name="connsiteY17" fmla="*/ 1553835 h 3406460"/>
              <a:gd name="connsiteX18" fmla="*/ 234239 w 7450687"/>
              <a:gd name="connsiteY18" fmla="*/ 1492682 h 3406460"/>
              <a:gd name="connsiteX19" fmla="*/ 1018105 w 7450687"/>
              <a:gd name="connsiteY19" fmla="*/ 1509360 h 3406460"/>
              <a:gd name="connsiteX20" fmla="*/ 1148750 w 7450687"/>
              <a:gd name="connsiteY20" fmla="*/ 1462106 h 3406460"/>
              <a:gd name="connsiteX21" fmla="*/ 1018105 w 7450687"/>
              <a:gd name="connsiteY21" fmla="*/ 1387055 h 3406460"/>
              <a:gd name="connsiteX22" fmla="*/ 509426 w 7450687"/>
              <a:gd name="connsiteY22" fmla="*/ 1331461 h 3406460"/>
              <a:gd name="connsiteX23" fmla="*/ 376002 w 7450687"/>
              <a:gd name="connsiteY23" fmla="*/ 1206376 h 3406460"/>
              <a:gd name="connsiteX24" fmla="*/ 150849 w 7450687"/>
              <a:gd name="connsiteY24" fmla="*/ 1061833 h 3406460"/>
              <a:gd name="connsiteX25" fmla="*/ 306510 w 7450687"/>
              <a:gd name="connsiteY25" fmla="*/ 942308 h 3406460"/>
              <a:gd name="connsiteX26" fmla="*/ 53560 w 7450687"/>
              <a:gd name="connsiteY26" fmla="*/ 764409 h 3406460"/>
              <a:gd name="connsiteX27" fmla="*/ 125832 w 7450687"/>
              <a:gd name="connsiteY27" fmla="*/ 530917 h 3406460"/>
              <a:gd name="connsiteX28" fmla="*/ 551121 w 7450687"/>
              <a:gd name="connsiteY28" fmla="*/ 475324 h 3406460"/>
              <a:gd name="connsiteX29" fmla="*/ 1120952 w 7450687"/>
              <a:gd name="connsiteY29" fmla="*/ 394713 h 3406460"/>
              <a:gd name="connsiteX30" fmla="*/ 1693564 w 7450687"/>
              <a:gd name="connsiteY30" fmla="*/ 325221 h 3406460"/>
              <a:gd name="connsiteX31" fmla="*/ 2266175 w 7450687"/>
              <a:gd name="connsiteY31" fmla="*/ 325221 h 3406460"/>
              <a:gd name="connsiteX32" fmla="*/ 2430177 w 7450687"/>
              <a:gd name="connsiteY32" fmla="*/ 330781 h 3406460"/>
              <a:gd name="connsiteX33" fmla="*/ 2432956 w 7450687"/>
              <a:gd name="connsiteY33" fmla="*/ 330781 h 3406460"/>
              <a:gd name="connsiteX34" fmla="*/ 3144551 w 7450687"/>
              <a:gd name="connsiteY34" fmla="*/ 355798 h 3406460"/>
              <a:gd name="connsiteX35" fmla="*/ 3408619 w 7450687"/>
              <a:gd name="connsiteY35" fmla="*/ 358577 h 3406460"/>
              <a:gd name="connsiteX36" fmla="*/ 3981231 w 7450687"/>
              <a:gd name="connsiteY36" fmla="*/ 361357 h 3406460"/>
              <a:gd name="connsiteX37" fmla="*/ 4551063 w 7450687"/>
              <a:gd name="connsiteY37" fmla="*/ 350238 h 3406460"/>
              <a:gd name="connsiteX38" fmla="*/ 5129233 w 7450687"/>
              <a:gd name="connsiteY38" fmla="*/ 316882 h 3406460"/>
              <a:gd name="connsiteX39" fmla="*/ 5699065 w 7450687"/>
              <a:gd name="connsiteY39" fmla="*/ 272407 h 3406460"/>
              <a:gd name="connsiteX40" fmla="*/ 6063202 w 7450687"/>
              <a:gd name="connsiteY40" fmla="*/ 172339 h 3406460"/>
              <a:gd name="connsiteX41" fmla="*/ 6457914 w 7450687"/>
              <a:gd name="connsiteY41" fmla="*/ 0 h 340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450687" h="3406460">
                <a:moveTo>
                  <a:pt x="6457914" y="0"/>
                </a:moveTo>
                <a:cubicBezTo>
                  <a:pt x="6560763" y="125085"/>
                  <a:pt x="6713644" y="161221"/>
                  <a:pt x="6844288" y="233492"/>
                </a:cubicBezTo>
                <a:cubicBezTo>
                  <a:pt x="6972153" y="289086"/>
                  <a:pt x="7336289" y="611527"/>
                  <a:pt x="7386323" y="717155"/>
                </a:cubicBezTo>
                <a:cubicBezTo>
                  <a:pt x="7475273" y="900613"/>
                  <a:pt x="7453035" y="1573293"/>
                  <a:pt x="7430798" y="1809564"/>
                </a:cubicBezTo>
                <a:cubicBezTo>
                  <a:pt x="7347408" y="2398855"/>
                  <a:pt x="7041645" y="3077093"/>
                  <a:pt x="7013848" y="3104890"/>
                </a:cubicBezTo>
                <a:cubicBezTo>
                  <a:pt x="6924899" y="3085432"/>
                  <a:pt x="6721983" y="3391196"/>
                  <a:pt x="6569101" y="3402314"/>
                </a:cubicBezTo>
                <a:cubicBezTo>
                  <a:pt x="6407881" y="3413434"/>
                  <a:pt x="4039604" y="3405095"/>
                  <a:pt x="3683807" y="3341162"/>
                </a:cubicBezTo>
                <a:cubicBezTo>
                  <a:pt x="1749158" y="2988144"/>
                  <a:pt x="1704683" y="2860279"/>
                  <a:pt x="1704683" y="2860279"/>
                </a:cubicBezTo>
                <a:cubicBezTo>
                  <a:pt x="1704683" y="2860279"/>
                  <a:pt x="1910378" y="2835262"/>
                  <a:pt x="2010446" y="2801907"/>
                </a:cubicBezTo>
                <a:cubicBezTo>
                  <a:pt x="1865904" y="2799126"/>
                  <a:pt x="1296072" y="2693500"/>
                  <a:pt x="1273834" y="2674041"/>
                </a:cubicBezTo>
                <a:cubicBezTo>
                  <a:pt x="1284954" y="2668482"/>
                  <a:pt x="1301632" y="2662923"/>
                  <a:pt x="1315530" y="2657363"/>
                </a:cubicBezTo>
                <a:cubicBezTo>
                  <a:pt x="1284954" y="2640686"/>
                  <a:pt x="1259936" y="2621228"/>
                  <a:pt x="1234919" y="2590651"/>
                </a:cubicBezTo>
                <a:cubicBezTo>
                  <a:pt x="1154309" y="2487804"/>
                  <a:pt x="1018105" y="2523940"/>
                  <a:pt x="904138" y="2485024"/>
                </a:cubicBezTo>
                <a:cubicBezTo>
                  <a:pt x="976410" y="2268210"/>
                  <a:pt x="1168208" y="2348820"/>
                  <a:pt x="1315530" y="2307126"/>
                </a:cubicBezTo>
                <a:cubicBezTo>
                  <a:pt x="929156" y="2179260"/>
                  <a:pt x="1004207" y="2112548"/>
                  <a:pt x="851326" y="2065294"/>
                </a:cubicBezTo>
                <a:cubicBezTo>
                  <a:pt x="659528" y="2006921"/>
                  <a:pt x="615053" y="2006921"/>
                  <a:pt x="615053" y="2006921"/>
                </a:cubicBezTo>
                <a:cubicBezTo>
                  <a:pt x="840206" y="1829023"/>
                  <a:pt x="1109834" y="2020820"/>
                  <a:pt x="1393361" y="1703937"/>
                </a:cubicBezTo>
                <a:cubicBezTo>
                  <a:pt x="1120952" y="1659463"/>
                  <a:pt x="306510" y="1637225"/>
                  <a:pt x="131391" y="1553835"/>
                </a:cubicBezTo>
                <a:cubicBezTo>
                  <a:pt x="198103" y="1584411"/>
                  <a:pt x="203663" y="1492682"/>
                  <a:pt x="234239" y="1492682"/>
                </a:cubicBezTo>
                <a:cubicBezTo>
                  <a:pt x="492748" y="1489903"/>
                  <a:pt x="756816" y="1542717"/>
                  <a:pt x="1018105" y="1509360"/>
                </a:cubicBezTo>
                <a:cubicBezTo>
                  <a:pt x="1065359" y="1506581"/>
                  <a:pt x="1140411" y="1531597"/>
                  <a:pt x="1148750" y="1462106"/>
                </a:cubicBezTo>
                <a:cubicBezTo>
                  <a:pt x="1157088" y="1375936"/>
                  <a:pt x="1059800" y="1395394"/>
                  <a:pt x="1018105" y="1387055"/>
                </a:cubicBezTo>
                <a:cubicBezTo>
                  <a:pt x="848545" y="1359258"/>
                  <a:pt x="681766" y="1348140"/>
                  <a:pt x="509426" y="1331461"/>
                </a:cubicBezTo>
                <a:cubicBezTo>
                  <a:pt x="437155" y="1323122"/>
                  <a:pt x="348206" y="1339800"/>
                  <a:pt x="376002" y="1206376"/>
                </a:cubicBezTo>
                <a:cubicBezTo>
                  <a:pt x="353764" y="1078512"/>
                  <a:pt x="220341" y="1122986"/>
                  <a:pt x="150849" y="1061833"/>
                </a:cubicBezTo>
                <a:cubicBezTo>
                  <a:pt x="184205" y="989562"/>
                  <a:pt x="278714" y="1039597"/>
                  <a:pt x="306510" y="942308"/>
                </a:cubicBezTo>
                <a:cubicBezTo>
                  <a:pt x="173086" y="972884"/>
                  <a:pt x="186985" y="761630"/>
                  <a:pt x="53560" y="764409"/>
                </a:cubicBezTo>
                <a:cubicBezTo>
                  <a:pt x="-57626" y="639324"/>
                  <a:pt x="22984" y="578171"/>
                  <a:pt x="125832" y="530917"/>
                </a:cubicBezTo>
                <a:cubicBezTo>
                  <a:pt x="259256" y="472544"/>
                  <a:pt x="406578" y="486442"/>
                  <a:pt x="551121" y="475324"/>
                </a:cubicBezTo>
                <a:cubicBezTo>
                  <a:pt x="742919" y="450306"/>
                  <a:pt x="926376" y="391934"/>
                  <a:pt x="1120952" y="394713"/>
                </a:cubicBezTo>
                <a:cubicBezTo>
                  <a:pt x="1304411" y="336340"/>
                  <a:pt x="1507326" y="400272"/>
                  <a:pt x="1693564" y="325221"/>
                </a:cubicBezTo>
                <a:cubicBezTo>
                  <a:pt x="1882582" y="325221"/>
                  <a:pt x="2074379" y="325221"/>
                  <a:pt x="2266175" y="325221"/>
                </a:cubicBezTo>
                <a:cubicBezTo>
                  <a:pt x="2321770" y="328001"/>
                  <a:pt x="2374582" y="328001"/>
                  <a:pt x="2430177" y="330781"/>
                </a:cubicBezTo>
                <a:cubicBezTo>
                  <a:pt x="2430177" y="330781"/>
                  <a:pt x="2432956" y="330781"/>
                  <a:pt x="2432956" y="330781"/>
                </a:cubicBezTo>
                <a:cubicBezTo>
                  <a:pt x="2672008" y="339120"/>
                  <a:pt x="2908279" y="344679"/>
                  <a:pt x="3144551" y="355798"/>
                </a:cubicBezTo>
                <a:cubicBezTo>
                  <a:pt x="3233500" y="355798"/>
                  <a:pt x="3319670" y="358577"/>
                  <a:pt x="3408619" y="358577"/>
                </a:cubicBezTo>
                <a:cubicBezTo>
                  <a:pt x="3597637" y="372475"/>
                  <a:pt x="3789434" y="380814"/>
                  <a:pt x="3981231" y="361357"/>
                </a:cubicBezTo>
                <a:cubicBezTo>
                  <a:pt x="4173028" y="378035"/>
                  <a:pt x="4359266" y="366917"/>
                  <a:pt x="4551063" y="350238"/>
                </a:cubicBezTo>
                <a:cubicBezTo>
                  <a:pt x="4745639" y="369696"/>
                  <a:pt x="4937437" y="341899"/>
                  <a:pt x="5129233" y="316882"/>
                </a:cubicBezTo>
                <a:cubicBezTo>
                  <a:pt x="5321031" y="328001"/>
                  <a:pt x="5512828" y="328001"/>
                  <a:pt x="5699065" y="272407"/>
                </a:cubicBezTo>
                <a:cubicBezTo>
                  <a:pt x="5840829" y="333560"/>
                  <a:pt x="5910321" y="133424"/>
                  <a:pt x="6063202" y="172339"/>
                </a:cubicBezTo>
                <a:cubicBezTo>
                  <a:pt x="6216084" y="214035"/>
                  <a:pt x="6324491" y="55593"/>
                  <a:pt x="6457914" y="0"/>
                </a:cubicBezTo>
                <a:close/>
              </a:path>
            </a:pathLst>
          </a:cu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F17AD9C-242B-9C8F-4289-1428AC33F19C}"/>
              </a:ext>
            </a:extLst>
          </p:cNvPr>
          <p:cNvSpPr>
            <a:spLocks noGrp="1"/>
          </p:cNvSpPr>
          <p:nvPr>
            <p:ph type="ctrTitle"/>
          </p:nvPr>
        </p:nvSpPr>
        <p:spPr>
          <a:xfrm>
            <a:off x="5832763" y="3084916"/>
            <a:ext cx="5818909" cy="1341624"/>
          </a:xfrm>
        </p:spPr>
        <p:txBody>
          <a:bodyPr anchor="b">
            <a:normAutofit/>
          </a:bodyPr>
          <a:lstStyle/>
          <a:p>
            <a:r>
              <a:rPr lang="en-US" sz="4000" dirty="0"/>
              <a:t>International Students Expense</a:t>
            </a:r>
          </a:p>
        </p:txBody>
      </p:sp>
      <p:sp>
        <p:nvSpPr>
          <p:cNvPr id="3" name="Subtitle 2">
            <a:extLst>
              <a:ext uri="{FF2B5EF4-FFF2-40B4-BE49-F238E27FC236}">
                <a16:creationId xmlns:a16="http://schemas.microsoft.com/office/drawing/2014/main" id="{50C669CF-27EC-9288-A6F6-3402495FCB0A}"/>
              </a:ext>
            </a:extLst>
          </p:cNvPr>
          <p:cNvSpPr>
            <a:spLocks noGrp="1"/>
          </p:cNvSpPr>
          <p:nvPr>
            <p:ph type="subTitle" idx="1"/>
          </p:nvPr>
        </p:nvSpPr>
        <p:spPr>
          <a:xfrm>
            <a:off x="7295809" y="4352108"/>
            <a:ext cx="3957144" cy="1443682"/>
          </a:xfrm>
        </p:spPr>
        <p:txBody>
          <a:bodyPr>
            <a:noAutofit/>
          </a:bodyPr>
          <a:lstStyle/>
          <a:p>
            <a:pPr algn="ctr"/>
            <a:r>
              <a:rPr lang="en-US" sz="1400" dirty="0">
                <a:cs typeface="Calibri" panose="020F0502020204030204" pitchFamily="34" charset="0"/>
              </a:rPr>
              <a:t>Final Project</a:t>
            </a:r>
          </a:p>
          <a:p>
            <a:r>
              <a:rPr lang="en-US" sz="1400" u="sng" dirty="0">
                <a:cs typeface="Calibri" panose="020F0502020204030204" pitchFamily="34" charset="0"/>
              </a:rPr>
              <a:t>Team:</a:t>
            </a:r>
          </a:p>
          <a:p>
            <a:r>
              <a:rPr lang="en-US" sz="1400" dirty="0">
                <a:cs typeface="Calibri" panose="020F0502020204030204" pitchFamily="34" charset="0"/>
              </a:rPr>
              <a:t>Vaibhav </a:t>
            </a:r>
            <a:r>
              <a:rPr lang="en-US" sz="1400" dirty="0" err="1">
                <a:cs typeface="Calibri" panose="020F0502020204030204" pitchFamily="34" charset="0"/>
              </a:rPr>
              <a:t>Chauhdari</a:t>
            </a:r>
            <a:endParaRPr lang="en-US" sz="1400" dirty="0">
              <a:cs typeface="Calibri" panose="020F0502020204030204" pitchFamily="34" charset="0"/>
            </a:endParaRPr>
          </a:p>
          <a:p>
            <a:r>
              <a:rPr lang="en-US" sz="1400" dirty="0">
                <a:cs typeface="Calibri" panose="020F0502020204030204" pitchFamily="34" charset="0"/>
              </a:rPr>
              <a:t>Harshit </a:t>
            </a:r>
            <a:r>
              <a:rPr lang="en-US" sz="1400" dirty="0" err="1">
                <a:cs typeface="Calibri" panose="020F0502020204030204" pitchFamily="34" charset="0"/>
              </a:rPr>
              <a:t>joshi</a:t>
            </a:r>
            <a:endParaRPr lang="en-US" sz="1400" dirty="0">
              <a:cs typeface="Calibri" panose="020F0502020204030204" pitchFamily="34" charset="0"/>
            </a:endParaRPr>
          </a:p>
          <a:p>
            <a:r>
              <a:rPr lang="en-US" sz="1400" dirty="0" err="1">
                <a:cs typeface="Calibri" panose="020F0502020204030204" pitchFamily="34" charset="0"/>
              </a:rPr>
              <a:t>Amisha</a:t>
            </a:r>
            <a:endParaRPr lang="en-US" sz="1400" dirty="0">
              <a:cs typeface="Calibri" panose="020F0502020204030204" pitchFamily="34" charset="0"/>
            </a:endParaRPr>
          </a:p>
        </p:txBody>
      </p:sp>
    </p:spTree>
    <p:extLst>
      <p:ext uri="{BB962C8B-B14F-4D97-AF65-F5344CB8AC3E}">
        <p14:creationId xmlns:p14="http://schemas.microsoft.com/office/powerpoint/2010/main" val="216961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4" name="Rectangle 13">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10661A-C505-694D-51E7-F6A622429E99}"/>
              </a:ext>
            </a:extLst>
          </p:cNvPr>
          <p:cNvSpPr>
            <a:spLocks noGrp="1"/>
          </p:cNvSpPr>
          <p:nvPr>
            <p:ph type="title"/>
          </p:nvPr>
        </p:nvSpPr>
        <p:spPr>
          <a:xfrm>
            <a:off x="1202267" y="5477765"/>
            <a:ext cx="9144000" cy="1152663"/>
          </a:xfrm>
        </p:spPr>
        <p:txBody>
          <a:bodyPr vert="horz" lIns="91440" tIns="45720" rIns="91440" bIns="45720" rtlCol="0" anchor="ctr">
            <a:normAutofit/>
          </a:bodyPr>
          <a:lstStyle/>
          <a:p>
            <a:pPr algn="ctr"/>
            <a:r>
              <a:rPr lang="en-US" sz="4800" i="1" dirty="0"/>
              <a:t>Tables</a:t>
            </a:r>
          </a:p>
        </p:txBody>
      </p:sp>
      <p:pic>
        <p:nvPicPr>
          <p:cNvPr id="7" name="Picture 6" descr="Table&#10;&#10;Description automatically generated">
            <a:extLst>
              <a:ext uri="{FF2B5EF4-FFF2-40B4-BE49-F238E27FC236}">
                <a16:creationId xmlns:a16="http://schemas.microsoft.com/office/drawing/2014/main" id="{43730344-C053-A68D-07EF-61D46E4882D2}"/>
              </a:ext>
            </a:extLst>
          </p:cNvPr>
          <p:cNvPicPr>
            <a:picLocks noChangeAspect="1"/>
          </p:cNvPicPr>
          <p:nvPr/>
        </p:nvPicPr>
        <p:blipFill>
          <a:blip r:embed="rId2"/>
          <a:stretch>
            <a:fillRect/>
          </a:stretch>
        </p:blipFill>
        <p:spPr>
          <a:xfrm>
            <a:off x="34454" y="643466"/>
            <a:ext cx="6053762" cy="3496047"/>
          </a:xfrm>
          <a:prstGeom prst="rect">
            <a:avLst/>
          </a:prstGeom>
        </p:spPr>
      </p:pic>
      <p:pic>
        <p:nvPicPr>
          <p:cNvPr id="5" name="Content Placeholder 4" descr="Table&#10;&#10;Description automatically generated">
            <a:extLst>
              <a:ext uri="{FF2B5EF4-FFF2-40B4-BE49-F238E27FC236}">
                <a16:creationId xmlns:a16="http://schemas.microsoft.com/office/drawing/2014/main" id="{CD06583A-79DB-01AA-02AF-7FB54D1E395D}"/>
              </a:ext>
            </a:extLst>
          </p:cNvPr>
          <p:cNvPicPr>
            <a:picLocks noGrp="1" noChangeAspect="1"/>
          </p:cNvPicPr>
          <p:nvPr>
            <p:ph idx="1"/>
          </p:nvPr>
        </p:nvPicPr>
        <p:blipFill>
          <a:blip r:embed="rId3"/>
          <a:stretch>
            <a:fillRect/>
          </a:stretch>
        </p:blipFill>
        <p:spPr>
          <a:xfrm>
            <a:off x="6096000" y="804104"/>
            <a:ext cx="5151210" cy="3335409"/>
          </a:xfrm>
          <a:prstGeom prst="rect">
            <a:avLst/>
          </a:prstGeom>
        </p:spPr>
      </p:pic>
    </p:spTree>
    <p:extLst>
      <p:ext uri="{BB962C8B-B14F-4D97-AF65-F5344CB8AC3E}">
        <p14:creationId xmlns:p14="http://schemas.microsoft.com/office/powerpoint/2010/main" val="3951424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4" name="Rectangle 13">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601AA-288D-B6F1-46AC-FC764E014303}"/>
              </a:ext>
            </a:extLst>
          </p:cNvPr>
          <p:cNvSpPr>
            <a:spLocks noGrp="1"/>
          </p:cNvSpPr>
          <p:nvPr>
            <p:ph type="title"/>
          </p:nvPr>
        </p:nvSpPr>
        <p:spPr>
          <a:xfrm>
            <a:off x="832021" y="4884653"/>
            <a:ext cx="9144000" cy="1152663"/>
          </a:xfrm>
        </p:spPr>
        <p:txBody>
          <a:bodyPr vert="horz" lIns="91440" tIns="45720" rIns="91440" bIns="45720" rtlCol="0" anchor="ctr">
            <a:normAutofit/>
          </a:bodyPr>
          <a:lstStyle/>
          <a:p>
            <a:pPr algn="ctr"/>
            <a:r>
              <a:rPr lang="en-US" sz="4800" i="1" dirty="0"/>
              <a:t>Lookup Tables</a:t>
            </a:r>
          </a:p>
        </p:txBody>
      </p:sp>
      <p:pic>
        <p:nvPicPr>
          <p:cNvPr id="5" name="Content Placeholder 4" descr="Table&#10;&#10;Description automatically generated">
            <a:extLst>
              <a:ext uri="{FF2B5EF4-FFF2-40B4-BE49-F238E27FC236}">
                <a16:creationId xmlns:a16="http://schemas.microsoft.com/office/drawing/2014/main" id="{8B66B0DA-11F1-927E-FBA1-672FCFB81E47}"/>
              </a:ext>
            </a:extLst>
          </p:cNvPr>
          <p:cNvPicPr>
            <a:picLocks noGrp="1" noChangeAspect="1"/>
          </p:cNvPicPr>
          <p:nvPr>
            <p:ph idx="1"/>
          </p:nvPr>
        </p:nvPicPr>
        <p:blipFill>
          <a:blip r:embed="rId2"/>
          <a:stretch>
            <a:fillRect/>
          </a:stretch>
        </p:blipFill>
        <p:spPr>
          <a:xfrm>
            <a:off x="539714" y="458301"/>
            <a:ext cx="3908718" cy="4040019"/>
          </a:xfrm>
          <a:prstGeom prst="rect">
            <a:avLst/>
          </a:prstGeom>
        </p:spPr>
      </p:pic>
      <p:pic>
        <p:nvPicPr>
          <p:cNvPr id="7" name="Picture 6" descr="Table&#10;&#10;Description automatically generated">
            <a:extLst>
              <a:ext uri="{FF2B5EF4-FFF2-40B4-BE49-F238E27FC236}">
                <a16:creationId xmlns:a16="http://schemas.microsoft.com/office/drawing/2014/main" id="{1ECBEA9D-5189-05E5-0FF4-66597E14E2D5}"/>
              </a:ext>
            </a:extLst>
          </p:cNvPr>
          <p:cNvPicPr>
            <a:picLocks noChangeAspect="1"/>
          </p:cNvPicPr>
          <p:nvPr/>
        </p:nvPicPr>
        <p:blipFill>
          <a:blip r:embed="rId3"/>
          <a:stretch>
            <a:fillRect/>
          </a:stretch>
        </p:blipFill>
        <p:spPr>
          <a:xfrm>
            <a:off x="6689581" y="386333"/>
            <a:ext cx="3134041" cy="4111987"/>
          </a:xfrm>
          <a:prstGeom prst="rect">
            <a:avLst/>
          </a:prstGeom>
        </p:spPr>
      </p:pic>
    </p:spTree>
    <p:extLst>
      <p:ext uri="{BB962C8B-B14F-4D97-AF65-F5344CB8AC3E}">
        <p14:creationId xmlns:p14="http://schemas.microsoft.com/office/powerpoint/2010/main" val="2500668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EAFBF-AE5F-8A2B-C1F9-A60CABA185A8}"/>
              </a:ext>
            </a:extLst>
          </p:cNvPr>
          <p:cNvSpPr>
            <a:spLocks noGrp="1"/>
          </p:cNvSpPr>
          <p:nvPr>
            <p:ph type="title"/>
          </p:nvPr>
        </p:nvSpPr>
        <p:spPr/>
        <p:txBody>
          <a:bodyPr/>
          <a:lstStyle/>
          <a:p>
            <a:r>
              <a:rPr lang="en-US" dirty="0"/>
              <a:t>Data Logics</a:t>
            </a:r>
          </a:p>
        </p:txBody>
      </p:sp>
      <p:sp>
        <p:nvSpPr>
          <p:cNvPr id="3" name="Content Placeholder 2">
            <a:extLst>
              <a:ext uri="{FF2B5EF4-FFF2-40B4-BE49-F238E27FC236}">
                <a16:creationId xmlns:a16="http://schemas.microsoft.com/office/drawing/2014/main" id="{789D4B6B-41BD-CF1F-F49C-223EC8FB1C2C}"/>
              </a:ext>
            </a:extLst>
          </p:cNvPr>
          <p:cNvSpPr>
            <a:spLocks noGrp="1"/>
          </p:cNvSpPr>
          <p:nvPr>
            <p:ph idx="1"/>
          </p:nvPr>
        </p:nvSpPr>
        <p:spPr>
          <a:xfrm>
            <a:off x="220363" y="1949896"/>
            <a:ext cx="10515600" cy="4160520"/>
          </a:xfrm>
        </p:spPr>
        <p:txBody>
          <a:bodyPr>
            <a:normAutofit/>
          </a:bodyPr>
          <a:lstStyle/>
          <a:p>
            <a:r>
              <a:rPr lang="en-US" sz="1600" b="1" dirty="0">
                <a:latin typeface="Calibri" panose="020F0502020204030204" pitchFamily="34" charset="0"/>
                <a:cs typeface="Calibri" panose="020F0502020204030204" pitchFamily="34" charset="0"/>
              </a:rPr>
              <a:t>Update Employment Details</a:t>
            </a:r>
            <a:r>
              <a:rPr lang="en-US" sz="1600" dirty="0">
                <a:latin typeface="Calibri" panose="020F0502020204030204" pitchFamily="34" charset="0"/>
                <a:cs typeface="Calibri" panose="020F0502020204030204" pitchFamily="34" charset="0"/>
              </a:rPr>
              <a:t>: A student wants to change his/her employment status. We wrote a stored procedure to accomplish this where the check item for us is the </a:t>
            </a:r>
            <a:r>
              <a:rPr lang="en-US" sz="1600" dirty="0" err="1">
                <a:latin typeface="Calibri" panose="020F0502020204030204" pitchFamily="34" charset="0"/>
                <a:cs typeface="Calibri" panose="020F0502020204030204" pitchFamily="34" charset="0"/>
              </a:rPr>
              <a:t>student_id</a:t>
            </a:r>
            <a:r>
              <a:rPr lang="en-US" sz="1600" dirty="0">
                <a:latin typeface="Calibri" panose="020F0502020204030204" pitchFamily="34" charset="0"/>
                <a:cs typeface="Calibri" panose="020F0502020204030204" pitchFamily="34" charset="0"/>
              </a:rPr>
              <a:t>. If the student id exists, then we set the employment table attributes to the read in values of variables declared in stored procedure else just insert the data as a new row.</a:t>
            </a:r>
          </a:p>
          <a:p>
            <a:r>
              <a:rPr lang="en-US" sz="1600" b="1" dirty="0">
                <a:latin typeface="Calibri" panose="020F0502020204030204" pitchFamily="34" charset="0"/>
                <a:cs typeface="Calibri" panose="020F0502020204030204" pitchFamily="34" charset="0"/>
              </a:rPr>
              <a:t>Update Address </a:t>
            </a:r>
            <a:r>
              <a:rPr lang="en-US" sz="1600" dirty="0">
                <a:latin typeface="Calibri" panose="020F0502020204030204" pitchFamily="34" charset="0"/>
                <a:cs typeface="Calibri" panose="020F0502020204030204" pitchFamily="34" charset="0"/>
              </a:rPr>
              <a:t>: A student can update his/her address if they relocate. We wrote a stored procedure to accomplish this where the check item for us is the </a:t>
            </a:r>
            <a:r>
              <a:rPr lang="en-US" sz="1600" dirty="0" err="1">
                <a:latin typeface="Calibri" panose="020F0502020204030204" pitchFamily="34" charset="0"/>
                <a:cs typeface="Calibri" panose="020F0502020204030204" pitchFamily="34" charset="0"/>
              </a:rPr>
              <a:t>student_id</a:t>
            </a:r>
            <a:r>
              <a:rPr lang="en-US" sz="1600" dirty="0">
                <a:latin typeface="Calibri" panose="020F0502020204030204" pitchFamily="34" charset="0"/>
                <a:cs typeface="Calibri" panose="020F0502020204030204" pitchFamily="34" charset="0"/>
              </a:rPr>
              <a:t>. If the student id exists, then we set the address table attributes to the read in values of variables declared in stored procedure else just insert the data as a new row.</a:t>
            </a:r>
          </a:p>
          <a:p>
            <a:r>
              <a:rPr lang="en-US" sz="1600" b="1" dirty="0">
                <a:latin typeface="Calibri" panose="020F0502020204030204" pitchFamily="34" charset="0"/>
                <a:cs typeface="Calibri" panose="020F0502020204030204" pitchFamily="34" charset="0"/>
              </a:rPr>
              <a:t>Student top choice</a:t>
            </a:r>
            <a:r>
              <a:rPr lang="en-US" sz="1600" dirty="0">
                <a:latin typeface="Calibri" panose="020F0502020204030204" pitchFamily="34" charset="0"/>
                <a:cs typeface="Calibri" panose="020F0502020204030204" pitchFamily="34" charset="0"/>
              </a:rPr>
              <a:t>: A student would like to know what are the common choices of the student community for shopping, eating and which is common employer for most of them. For this we created a view.</a:t>
            </a:r>
          </a:p>
          <a:p>
            <a:r>
              <a:rPr lang="en-US" sz="1600" b="1" dirty="0">
                <a:latin typeface="Calibri" panose="020F0502020204030204" pitchFamily="34" charset="0"/>
                <a:cs typeface="Calibri" panose="020F0502020204030204" pitchFamily="34" charset="0"/>
              </a:rPr>
              <a:t>Participating countries</a:t>
            </a:r>
            <a:r>
              <a:rPr lang="en-US" sz="1600" dirty="0">
                <a:latin typeface="Calibri" panose="020F0502020204030204" pitchFamily="34" charset="0"/>
                <a:cs typeface="Calibri" panose="020F0502020204030204" pitchFamily="34" charset="0"/>
              </a:rPr>
              <a:t>: A student can look at what countries are represented in the surveys taken. For this we created a view.</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193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7156B-B497-9872-7B6A-913908D13ECA}"/>
              </a:ext>
            </a:extLst>
          </p:cNvPr>
          <p:cNvSpPr>
            <a:spLocks noGrp="1"/>
          </p:cNvSpPr>
          <p:nvPr>
            <p:ph type="title"/>
          </p:nvPr>
        </p:nvSpPr>
        <p:spPr>
          <a:xfrm>
            <a:off x="0" y="0"/>
            <a:ext cx="4969476" cy="746983"/>
          </a:xfrm>
        </p:spPr>
        <p:txBody>
          <a:bodyPr/>
          <a:lstStyle/>
          <a:p>
            <a:r>
              <a:rPr lang="en-US" dirty="0"/>
              <a:t>Application Design</a:t>
            </a:r>
          </a:p>
        </p:txBody>
      </p:sp>
      <p:pic>
        <p:nvPicPr>
          <p:cNvPr id="5" name="Content Placeholder 4" descr="Diagram&#10;&#10;Description automatically generated">
            <a:extLst>
              <a:ext uri="{FF2B5EF4-FFF2-40B4-BE49-F238E27FC236}">
                <a16:creationId xmlns:a16="http://schemas.microsoft.com/office/drawing/2014/main" id="{7C90353A-C568-A729-25D6-6973B3BA3A89}"/>
              </a:ext>
            </a:extLst>
          </p:cNvPr>
          <p:cNvPicPr>
            <a:picLocks noGrp="1" noChangeAspect="1"/>
          </p:cNvPicPr>
          <p:nvPr>
            <p:ph idx="1"/>
          </p:nvPr>
        </p:nvPicPr>
        <p:blipFill>
          <a:blip r:embed="rId2"/>
          <a:stretch>
            <a:fillRect/>
          </a:stretch>
        </p:blipFill>
        <p:spPr>
          <a:xfrm>
            <a:off x="89243" y="1500745"/>
            <a:ext cx="7031946" cy="4442855"/>
          </a:xfrm>
        </p:spPr>
      </p:pic>
      <p:sp>
        <p:nvSpPr>
          <p:cNvPr id="7" name="TextBox 6">
            <a:extLst>
              <a:ext uri="{FF2B5EF4-FFF2-40B4-BE49-F238E27FC236}">
                <a16:creationId xmlns:a16="http://schemas.microsoft.com/office/drawing/2014/main" id="{1DC9995A-D771-5E0D-DF60-D978FFE80D43}"/>
              </a:ext>
            </a:extLst>
          </p:cNvPr>
          <p:cNvSpPr txBox="1"/>
          <p:nvPr/>
        </p:nvSpPr>
        <p:spPr>
          <a:xfrm>
            <a:off x="7216346" y="1865870"/>
            <a:ext cx="4157951" cy="2308324"/>
          </a:xfrm>
          <a:prstGeom prst="rect">
            <a:avLst/>
          </a:prstGeom>
          <a:noFill/>
        </p:spPr>
        <p:txBody>
          <a:bodyPr wrap="square" rtlCol="0">
            <a:spAutoFit/>
          </a:bodyPr>
          <a:lstStyle/>
          <a:p>
            <a:pPr>
              <a:defRPr>
                <a:latin typeface="Georgia"/>
                <a:ea typeface="Georgia"/>
                <a:cs typeface="Georgia"/>
                <a:sym typeface="Georgia"/>
              </a:defRPr>
            </a:pPr>
            <a:r>
              <a:rPr lang="en-US" dirty="0">
                <a:latin typeface="Calibri" panose="020F0502020204030204" pitchFamily="34" charset="0"/>
                <a:cs typeface="Calibri" panose="020F0502020204030204" pitchFamily="34" charset="0"/>
              </a:rPr>
              <a:t>We have tried to consider 4 user cases:</a:t>
            </a:r>
          </a:p>
          <a:p>
            <a:pPr>
              <a:defRPr>
                <a:latin typeface="Georgia"/>
                <a:ea typeface="Georgia"/>
                <a:cs typeface="Georgia"/>
                <a:sym typeface="Georgia"/>
              </a:defRPr>
            </a:pPr>
            <a:endParaRPr lang="en-US" dirty="0">
              <a:latin typeface="Calibri" panose="020F0502020204030204" pitchFamily="34" charset="0"/>
              <a:cs typeface="Calibri" panose="020F0502020204030204" pitchFamily="34" charset="0"/>
            </a:endParaRPr>
          </a:p>
          <a:p>
            <a:pPr marL="300789" indent="-300789">
              <a:buSzPct val="100000"/>
              <a:buAutoNum type="arabicParenR"/>
              <a:defRPr>
                <a:latin typeface="Georgia"/>
                <a:ea typeface="Georgia"/>
                <a:cs typeface="Georgia"/>
                <a:sym typeface="Georgia"/>
              </a:defRPr>
            </a:pPr>
            <a:r>
              <a:rPr lang="en-US" dirty="0">
                <a:latin typeface="Calibri" panose="020F0502020204030204" pitchFamily="34" charset="0"/>
                <a:cs typeface="Calibri" panose="020F0502020204030204" pitchFamily="34" charset="0"/>
              </a:rPr>
              <a:t>To take new entry or data from the user</a:t>
            </a:r>
          </a:p>
          <a:p>
            <a:pPr marL="300789" indent="-300789">
              <a:buSzPct val="100000"/>
              <a:buAutoNum type="arabicParenR"/>
              <a:defRPr>
                <a:latin typeface="Georgia"/>
                <a:ea typeface="Georgia"/>
                <a:cs typeface="Georgia"/>
                <a:sym typeface="Georgia"/>
              </a:defRPr>
            </a:pPr>
            <a:r>
              <a:rPr lang="en-US" dirty="0">
                <a:latin typeface="Calibri" panose="020F0502020204030204" pitchFamily="34" charset="0"/>
                <a:cs typeface="Calibri" panose="020F0502020204030204" pitchFamily="34" charset="0"/>
              </a:rPr>
              <a:t>To update the employment details</a:t>
            </a:r>
          </a:p>
          <a:p>
            <a:pPr marL="300789" indent="-300789">
              <a:buSzPct val="100000"/>
              <a:buAutoNum type="arabicParenR"/>
              <a:defRPr>
                <a:latin typeface="Georgia"/>
                <a:ea typeface="Georgia"/>
                <a:cs typeface="Georgia"/>
                <a:sym typeface="Georgia"/>
              </a:defRPr>
            </a:pPr>
            <a:r>
              <a:rPr lang="en-US" dirty="0">
                <a:latin typeface="Calibri" panose="020F0502020204030204" pitchFamily="34" charset="0"/>
                <a:cs typeface="Calibri" panose="020F0502020204030204" pitchFamily="34" charset="0"/>
              </a:rPr>
              <a:t>Show some analytics</a:t>
            </a:r>
          </a:p>
          <a:p>
            <a:pPr marL="300789" indent="-300789">
              <a:buSzPct val="100000"/>
              <a:buAutoNum type="arabicParenR"/>
              <a:defRPr>
                <a:latin typeface="Georgia"/>
                <a:ea typeface="Georgia"/>
                <a:cs typeface="Georgia"/>
                <a:sym typeface="Georgia"/>
              </a:defRPr>
            </a:pPr>
            <a:r>
              <a:rPr lang="en-US" dirty="0">
                <a:latin typeface="Calibri" panose="020F0502020204030204" pitchFamily="34" charset="0"/>
                <a:cs typeface="Calibri" panose="020F0502020204030204" pitchFamily="34" charset="0"/>
              </a:rPr>
              <a:t>View the data</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0813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5BA4-68AB-DFFA-4E63-03B7A7CE638F}"/>
              </a:ext>
            </a:extLst>
          </p:cNvPr>
          <p:cNvSpPr>
            <a:spLocks noGrp="1"/>
          </p:cNvSpPr>
          <p:nvPr>
            <p:ph type="title"/>
          </p:nvPr>
        </p:nvSpPr>
        <p:spPr/>
        <p:txBody>
          <a:bodyPr/>
          <a:lstStyle/>
          <a:p>
            <a:r>
              <a:rPr lang="en-US" dirty="0"/>
              <a:t>Application Implementation</a:t>
            </a:r>
          </a:p>
        </p:txBody>
      </p:sp>
      <p:sp>
        <p:nvSpPr>
          <p:cNvPr id="3" name="Content Placeholder 2">
            <a:extLst>
              <a:ext uri="{FF2B5EF4-FFF2-40B4-BE49-F238E27FC236}">
                <a16:creationId xmlns:a16="http://schemas.microsoft.com/office/drawing/2014/main" id="{18F9D1EE-FA53-8D93-597D-85E5D3A678DB}"/>
              </a:ext>
            </a:extLst>
          </p:cNvPr>
          <p:cNvSpPr>
            <a:spLocks noGrp="1"/>
          </p:cNvSpPr>
          <p:nvPr>
            <p:ph idx="1"/>
          </p:nvPr>
        </p:nvSpPr>
        <p:spPr/>
        <p:txBody>
          <a:bodyPr>
            <a:normAutofit/>
          </a:bodyPr>
          <a:lstStyle/>
          <a:p>
            <a:pPr>
              <a:defRPr sz="2000">
                <a:latin typeface="Hoefler Text"/>
                <a:ea typeface="Hoefler Text"/>
                <a:cs typeface="Hoefler Text"/>
                <a:sym typeface="Hoefler Text"/>
              </a:defRPr>
            </a:pPr>
            <a:r>
              <a:rPr lang="en-US" sz="1600" b="1" dirty="0">
                <a:latin typeface="Calibri" panose="020F0502020204030204" pitchFamily="34" charset="0"/>
                <a:cs typeface="Calibri" panose="020F0502020204030204" pitchFamily="34" charset="0"/>
              </a:rPr>
              <a:t>HOMEPAGE:</a:t>
            </a:r>
            <a:r>
              <a:rPr lang="en-US" sz="1600" dirty="0">
                <a:latin typeface="Calibri" panose="020F0502020204030204" pitchFamily="34" charset="0"/>
                <a:cs typeface="Calibri" panose="020F0502020204030204" pitchFamily="34" charset="0"/>
              </a:rPr>
              <a:t> Gives user the four options - Enter the new data (Take Survey), to modify the Employment Info(Update Employment), View the whole dataset (Student Directory) and to view the </a:t>
            </a:r>
            <a:r>
              <a:rPr lang="en-US" sz="1600" dirty="0" err="1">
                <a:latin typeface="Calibri" panose="020F0502020204030204" pitchFamily="34" charset="0"/>
                <a:cs typeface="Calibri" panose="020F0502020204030204" pitchFamily="34" charset="0"/>
              </a:rPr>
              <a:t>populars</a:t>
            </a:r>
            <a:r>
              <a:rPr lang="en-US" sz="1600" dirty="0">
                <a:latin typeface="Calibri" panose="020F0502020204030204" pitchFamily="34" charset="0"/>
                <a:cs typeface="Calibri" panose="020F0502020204030204" pitchFamily="34" charset="0"/>
              </a:rPr>
              <a:t> (Analytics).  </a:t>
            </a:r>
          </a:p>
          <a:p>
            <a:pPr>
              <a:defRPr sz="2000">
                <a:latin typeface="Hoefler Text"/>
                <a:ea typeface="Hoefler Text"/>
                <a:cs typeface="Hoefler Text"/>
                <a:sym typeface="Hoefler Text"/>
              </a:defRPr>
            </a:pPr>
            <a:r>
              <a:rPr lang="en-US" sz="1600" b="1" dirty="0">
                <a:latin typeface="Calibri" panose="020F0502020204030204" pitchFamily="34" charset="0"/>
                <a:cs typeface="Calibri" panose="020F0502020204030204" pitchFamily="34" charset="0"/>
              </a:rPr>
              <a:t>TAKE SURVEY:</a:t>
            </a:r>
            <a:r>
              <a:rPr lang="en-US" sz="1600" dirty="0">
                <a:latin typeface="Calibri" panose="020F0502020204030204" pitchFamily="34" charset="0"/>
                <a:cs typeface="Calibri" panose="020F0502020204030204" pitchFamily="34" charset="0"/>
              </a:rPr>
              <a:t> Lets the user to enter the personal info, address, employment details, preferences in expenses , food and transportation favorites. On backend it updates the new entries to </a:t>
            </a:r>
            <a:r>
              <a:rPr lang="en-US" sz="1600" dirty="0" err="1">
                <a:latin typeface="Calibri" panose="020F0502020204030204" pitchFamily="34" charset="0"/>
                <a:cs typeface="Calibri" panose="020F0502020204030204" pitchFamily="34" charset="0"/>
              </a:rPr>
              <a:t>student_personal</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student_employment</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student_address</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monthly_expense_wallet</a:t>
            </a:r>
            <a:r>
              <a:rPr lang="en-US" sz="1600" dirty="0">
                <a:latin typeface="Calibri" panose="020F0502020204030204" pitchFamily="34" charset="0"/>
                <a:cs typeface="Calibri" panose="020F0502020204030204" pitchFamily="34" charset="0"/>
              </a:rPr>
              <a:t>, food, and transport.</a:t>
            </a:r>
          </a:p>
          <a:p>
            <a:pPr>
              <a:defRPr sz="2000">
                <a:latin typeface="Hoefler Text"/>
                <a:ea typeface="Hoefler Text"/>
                <a:cs typeface="Hoefler Text"/>
                <a:sym typeface="Hoefler Text"/>
              </a:defRPr>
            </a:pPr>
            <a:r>
              <a:rPr lang="en-US" sz="1600" b="1" dirty="0">
                <a:latin typeface="Calibri" panose="020F0502020204030204" pitchFamily="34" charset="0"/>
                <a:cs typeface="Calibri" panose="020F0502020204030204" pitchFamily="34" charset="0"/>
              </a:rPr>
              <a:t>STUDENT DIRECTORY</a:t>
            </a:r>
            <a:r>
              <a:rPr lang="en-US" sz="1600" dirty="0">
                <a:latin typeface="Calibri" panose="020F0502020204030204" pitchFamily="34" charset="0"/>
                <a:cs typeface="Calibri" panose="020F0502020204030204" pitchFamily="34" charset="0"/>
              </a:rPr>
              <a:t>- Let’s the user to view the details of all the entered directories. It displays the whole </a:t>
            </a:r>
            <a:r>
              <a:rPr lang="en-US" sz="1600" dirty="0" err="1">
                <a:latin typeface="Calibri" panose="020F0502020204030204" pitchFamily="34" charset="0"/>
                <a:cs typeface="Calibri" panose="020F0502020204030204" pitchFamily="34" charset="0"/>
              </a:rPr>
              <a:t>student_personal</a:t>
            </a:r>
            <a:r>
              <a:rPr lang="en-US" sz="1600" dirty="0">
                <a:latin typeface="Calibri" panose="020F0502020204030204" pitchFamily="34" charset="0"/>
                <a:cs typeface="Calibri" panose="020F0502020204030204" pitchFamily="34" charset="0"/>
              </a:rPr>
              <a:t> table.</a:t>
            </a:r>
          </a:p>
          <a:p>
            <a:pPr>
              <a:defRPr sz="2000">
                <a:latin typeface="Hoefler Text"/>
                <a:ea typeface="Hoefler Text"/>
                <a:cs typeface="Hoefler Text"/>
                <a:sym typeface="Hoefler Text"/>
              </a:defRPr>
            </a:pPr>
            <a:r>
              <a:rPr lang="en-US" sz="1600" b="1" dirty="0">
                <a:latin typeface="Calibri" panose="020F0502020204030204" pitchFamily="34" charset="0"/>
                <a:cs typeface="Calibri" panose="020F0502020204030204" pitchFamily="34" charset="0"/>
              </a:rPr>
              <a:t>UPDATE EMPLOYMENT</a:t>
            </a:r>
            <a:r>
              <a:rPr lang="en-US" sz="1600" dirty="0">
                <a:latin typeface="Calibri" panose="020F0502020204030204" pitchFamily="34" charset="0"/>
                <a:cs typeface="Calibri" panose="020F0502020204030204" pitchFamily="34" charset="0"/>
              </a:rPr>
              <a:t>- If user wants to view/ edit his employment details. It displays the </a:t>
            </a:r>
            <a:r>
              <a:rPr lang="en-US" sz="1600" dirty="0" err="1">
                <a:latin typeface="Calibri" panose="020F0502020204030204" pitchFamily="34" charset="0"/>
                <a:cs typeface="Calibri" panose="020F0502020204030204" pitchFamily="34" charset="0"/>
              </a:rPr>
              <a:t>student_personal</a:t>
            </a:r>
            <a:r>
              <a:rPr lang="en-US" sz="1600" dirty="0">
                <a:latin typeface="Calibri" panose="020F0502020204030204" pitchFamily="34" charset="0"/>
                <a:cs typeface="Calibri" panose="020F0502020204030204" pitchFamily="34" charset="0"/>
              </a:rPr>
              <a:t> to select for which student you want to view/edit the </a:t>
            </a:r>
            <a:r>
              <a:rPr lang="en-US" sz="1600" dirty="0" err="1">
                <a:latin typeface="Calibri" panose="020F0502020204030204" pitchFamily="34" charset="0"/>
                <a:cs typeface="Calibri" panose="020F0502020204030204" pitchFamily="34" charset="0"/>
              </a:rPr>
              <a:t>student_employment</a:t>
            </a:r>
            <a:r>
              <a:rPr lang="en-US" sz="1600" dirty="0">
                <a:latin typeface="Calibri" panose="020F0502020204030204" pitchFamily="34" charset="0"/>
                <a:cs typeface="Calibri" panose="020F0502020204030204" pitchFamily="34" charset="0"/>
              </a:rPr>
              <a:t> table.</a:t>
            </a:r>
          </a:p>
          <a:p>
            <a:pPr>
              <a:defRPr sz="2000" b="1">
                <a:latin typeface="Hoefler Text"/>
                <a:ea typeface="Hoefler Text"/>
                <a:cs typeface="Hoefler Text"/>
                <a:sym typeface="Hoefler Text"/>
              </a:defRPr>
            </a:pPr>
            <a:r>
              <a:rPr lang="en-US" sz="1600" dirty="0">
                <a:latin typeface="Calibri" panose="020F0502020204030204" pitchFamily="34" charset="0"/>
                <a:cs typeface="Calibri" panose="020F0502020204030204" pitchFamily="34" charset="0"/>
              </a:rPr>
              <a:t>ANALYTICS- </a:t>
            </a:r>
            <a:r>
              <a:rPr lang="en-US" sz="1600" b="0" dirty="0">
                <a:latin typeface="Calibri" panose="020F0502020204030204" pitchFamily="34" charset="0"/>
                <a:cs typeface="Calibri" panose="020F0502020204030204" pitchFamily="34" charset="0"/>
              </a:rPr>
              <a:t>Helps to view the popular store, food outlets and employer among students. Using view function we are running analysis on frequently preferred stores, food outlets and employers.</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6535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7E60-0FAE-E3C9-AC28-C4422DE40768}"/>
              </a:ext>
            </a:extLst>
          </p:cNvPr>
          <p:cNvSpPr>
            <a:spLocks noGrp="1"/>
          </p:cNvSpPr>
          <p:nvPr>
            <p:ph type="title"/>
          </p:nvPr>
        </p:nvSpPr>
        <p:spPr>
          <a:xfrm>
            <a:off x="317904" y="-33324"/>
            <a:ext cx="10515600" cy="1325563"/>
          </a:xfrm>
        </p:spPr>
        <p:txBody>
          <a:bodyPr/>
          <a:lstStyle/>
          <a:p>
            <a:r>
              <a:rPr lang="en-US" dirty="0"/>
              <a:t>Working of Application</a:t>
            </a:r>
          </a:p>
        </p:txBody>
      </p:sp>
      <p:pic>
        <p:nvPicPr>
          <p:cNvPr id="9" name="Picture 8" descr="Table&#10;&#10;Description automatically generated">
            <a:extLst>
              <a:ext uri="{FF2B5EF4-FFF2-40B4-BE49-F238E27FC236}">
                <a16:creationId xmlns:a16="http://schemas.microsoft.com/office/drawing/2014/main" id="{6053B14D-D418-79B5-25AC-DB9D371EEBED}"/>
              </a:ext>
            </a:extLst>
          </p:cNvPr>
          <p:cNvPicPr>
            <a:picLocks noChangeAspect="1"/>
          </p:cNvPicPr>
          <p:nvPr/>
        </p:nvPicPr>
        <p:blipFill>
          <a:blip r:embed="rId2"/>
          <a:stretch>
            <a:fillRect/>
          </a:stretch>
        </p:blipFill>
        <p:spPr>
          <a:xfrm>
            <a:off x="3542938" y="4214503"/>
            <a:ext cx="1299768" cy="2553364"/>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FE294E79-154D-CB12-3F69-6441E419062A}"/>
              </a:ext>
            </a:extLst>
          </p:cNvPr>
          <p:cNvPicPr>
            <a:picLocks noChangeAspect="1"/>
          </p:cNvPicPr>
          <p:nvPr/>
        </p:nvPicPr>
        <p:blipFill>
          <a:blip r:embed="rId3"/>
          <a:stretch>
            <a:fillRect/>
          </a:stretch>
        </p:blipFill>
        <p:spPr>
          <a:xfrm>
            <a:off x="5885114" y="4232913"/>
            <a:ext cx="1299768" cy="2587347"/>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136BF83D-4939-CA07-81A3-58A63B63A92C}"/>
              </a:ext>
            </a:extLst>
          </p:cNvPr>
          <p:cNvPicPr>
            <a:picLocks noChangeAspect="1"/>
          </p:cNvPicPr>
          <p:nvPr/>
        </p:nvPicPr>
        <p:blipFill>
          <a:blip r:embed="rId4"/>
          <a:stretch>
            <a:fillRect/>
          </a:stretch>
        </p:blipFill>
        <p:spPr>
          <a:xfrm>
            <a:off x="10416746" y="4232913"/>
            <a:ext cx="1437424" cy="2557720"/>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2E711612-A6BD-2682-EA74-B54136F75C93}"/>
              </a:ext>
            </a:extLst>
          </p:cNvPr>
          <p:cNvPicPr>
            <a:picLocks noChangeAspect="1"/>
          </p:cNvPicPr>
          <p:nvPr/>
        </p:nvPicPr>
        <p:blipFill>
          <a:blip r:embed="rId5"/>
          <a:stretch>
            <a:fillRect/>
          </a:stretch>
        </p:blipFill>
        <p:spPr>
          <a:xfrm>
            <a:off x="8227291" y="4238763"/>
            <a:ext cx="1299768" cy="2553364"/>
          </a:xfrm>
          <a:prstGeom prst="rect">
            <a:avLst/>
          </a:prstGeom>
        </p:spPr>
      </p:pic>
      <p:pic>
        <p:nvPicPr>
          <p:cNvPr id="17" name="Picture 16" descr="Graphical user interface&#10;&#10;Description automatically generated with medium confidence">
            <a:extLst>
              <a:ext uri="{FF2B5EF4-FFF2-40B4-BE49-F238E27FC236}">
                <a16:creationId xmlns:a16="http://schemas.microsoft.com/office/drawing/2014/main" id="{B6B182F5-094B-D64A-76B4-DF1447A50A0F}"/>
              </a:ext>
            </a:extLst>
          </p:cNvPr>
          <p:cNvPicPr>
            <a:picLocks noChangeAspect="1"/>
          </p:cNvPicPr>
          <p:nvPr/>
        </p:nvPicPr>
        <p:blipFill>
          <a:blip r:embed="rId6"/>
          <a:stretch>
            <a:fillRect/>
          </a:stretch>
        </p:blipFill>
        <p:spPr>
          <a:xfrm>
            <a:off x="8433071" y="1330043"/>
            <a:ext cx="1335908" cy="2650675"/>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3D3E3957-B227-B58D-D153-40585DE56845}"/>
              </a:ext>
            </a:extLst>
          </p:cNvPr>
          <p:cNvPicPr>
            <a:picLocks noChangeAspect="1"/>
          </p:cNvPicPr>
          <p:nvPr/>
        </p:nvPicPr>
        <p:blipFill>
          <a:blip r:embed="rId7"/>
          <a:stretch>
            <a:fillRect/>
          </a:stretch>
        </p:blipFill>
        <p:spPr>
          <a:xfrm>
            <a:off x="6435383" y="1348429"/>
            <a:ext cx="1335908" cy="2632289"/>
          </a:xfrm>
          <a:prstGeom prst="rect">
            <a:avLst/>
          </a:prstGeom>
        </p:spPr>
      </p:pic>
      <p:pic>
        <p:nvPicPr>
          <p:cNvPr id="21" name="Picture 20" descr="Diagram&#10;&#10;Description automatically generated with low confidence">
            <a:extLst>
              <a:ext uri="{FF2B5EF4-FFF2-40B4-BE49-F238E27FC236}">
                <a16:creationId xmlns:a16="http://schemas.microsoft.com/office/drawing/2014/main" id="{2F485DED-7EF6-1F12-447E-CB158CEA0CDA}"/>
              </a:ext>
            </a:extLst>
          </p:cNvPr>
          <p:cNvPicPr>
            <a:picLocks noChangeAspect="1"/>
          </p:cNvPicPr>
          <p:nvPr/>
        </p:nvPicPr>
        <p:blipFill>
          <a:blip r:embed="rId8"/>
          <a:stretch>
            <a:fillRect/>
          </a:stretch>
        </p:blipFill>
        <p:spPr>
          <a:xfrm>
            <a:off x="4380910" y="1366815"/>
            <a:ext cx="1392693" cy="2632289"/>
          </a:xfrm>
          <a:prstGeom prst="rect">
            <a:avLst/>
          </a:prstGeom>
        </p:spPr>
      </p:pic>
      <p:pic>
        <p:nvPicPr>
          <p:cNvPr id="23" name="Picture 22" descr="Table&#10;&#10;Description automatically generated with medium confidence">
            <a:extLst>
              <a:ext uri="{FF2B5EF4-FFF2-40B4-BE49-F238E27FC236}">
                <a16:creationId xmlns:a16="http://schemas.microsoft.com/office/drawing/2014/main" id="{CF5F085B-6957-27FF-43F3-2CD5F2765A2B}"/>
              </a:ext>
            </a:extLst>
          </p:cNvPr>
          <p:cNvPicPr>
            <a:picLocks noChangeAspect="1"/>
          </p:cNvPicPr>
          <p:nvPr/>
        </p:nvPicPr>
        <p:blipFill>
          <a:blip r:embed="rId9"/>
          <a:stretch>
            <a:fillRect/>
          </a:stretch>
        </p:blipFill>
        <p:spPr>
          <a:xfrm>
            <a:off x="2270398" y="1371299"/>
            <a:ext cx="1392694" cy="2600002"/>
          </a:xfrm>
          <a:prstGeom prst="rect">
            <a:avLst/>
          </a:prstGeom>
        </p:spPr>
      </p:pic>
      <p:pic>
        <p:nvPicPr>
          <p:cNvPr id="25" name="Picture 24" descr="A screenshot of a building&#10;&#10;Description automatically generated with low confidence">
            <a:extLst>
              <a:ext uri="{FF2B5EF4-FFF2-40B4-BE49-F238E27FC236}">
                <a16:creationId xmlns:a16="http://schemas.microsoft.com/office/drawing/2014/main" id="{553BD14A-F97F-48C5-058F-F50A5BD43EA2}"/>
              </a:ext>
            </a:extLst>
          </p:cNvPr>
          <p:cNvPicPr>
            <a:picLocks noChangeAspect="1"/>
          </p:cNvPicPr>
          <p:nvPr/>
        </p:nvPicPr>
        <p:blipFill>
          <a:blip r:embed="rId10"/>
          <a:stretch>
            <a:fillRect/>
          </a:stretch>
        </p:blipFill>
        <p:spPr>
          <a:xfrm>
            <a:off x="169753" y="1371299"/>
            <a:ext cx="1432198" cy="2595519"/>
          </a:xfrm>
          <a:prstGeom prst="rect">
            <a:avLst/>
          </a:prstGeom>
        </p:spPr>
      </p:pic>
      <p:sp>
        <p:nvSpPr>
          <p:cNvPr id="28" name="Right Arrow 27">
            <a:extLst>
              <a:ext uri="{FF2B5EF4-FFF2-40B4-BE49-F238E27FC236}">
                <a16:creationId xmlns:a16="http://schemas.microsoft.com/office/drawing/2014/main" id="{43D6DCAB-CE8F-A5B9-3FD8-2C5CED483A50}"/>
              </a:ext>
            </a:extLst>
          </p:cNvPr>
          <p:cNvSpPr/>
          <p:nvPr/>
        </p:nvSpPr>
        <p:spPr>
          <a:xfrm>
            <a:off x="1754659" y="2478768"/>
            <a:ext cx="370703" cy="9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C18881B4-5C38-11E1-46BA-A828C65D9E20}"/>
              </a:ext>
            </a:extLst>
          </p:cNvPr>
          <p:cNvSpPr/>
          <p:nvPr/>
        </p:nvSpPr>
        <p:spPr>
          <a:xfrm>
            <a:off x="3822119" y="2478767"/>
            <a:ext cx="370703" cy="9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F93C76B8-10F9-C180-233D-C1D33C714C4C}"/>
              </a:ext>
            </a:extLst>
          </p:cNvPr>
          <p:cNvSpPr/>
          <p:nvPr/>
        </p:nvSpPr>
        <p:spPr>
          <a:xfrm>
            <a:off x="5929875" y="2455907"/>
            <a:ext cx="370703" cy="114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B880D3EC-70F5-8685-8C7B-808BFFE82947}"/>
              </a:ext>
            </a:extLst>
          </p:cNvPr>
          <p:cNvSpPr/>
          <p:nvPr/>
        </p:nvSpPr>
        <p:spPr>
          <a:xfrm>
            <a:off x="7856588" y="2436136"/>
            <a:ext cx="370703" cy="134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 Arrow 31">
            <a:extLst>
              <a:ext uri="{FF2B5EF4-FFF2-40B4-BE49-F238E27FC236}">
                <a16:creationId xmlns:a16="http://schemas.microsoft.com/office/drawing/2014/main" id="{6BD80213-6F38-B35D-0414-BF5DB63A12DA}"/>
              </a:ext>
            </a:extLst>
          </p:cNvPr>
          <p:cNvSpPr/>
          <p:nvPr/>
        </p:nvSpPr>
        <p:spPr>
          <a:xfrm>
            <a:off x="9768979" y="5399903"/>
            <a:ext cx="425345" cy="912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eft Arrow 32">
            <a:extLst>
              <a:ext uri="{FF2B5EF4-FFF2-40B4-BE49-F238E27FC236}">
                <a16:creationId xmlns:a16="http://schemas.microsoft.com/office/drawing/2014/main" id="{FC772744-7FB0-C67D-3FBB-9A1EAF378C7C}"/>
              </a:ext>
            </a:extLst>
          </p:cNvPr>
          <p:cNvSpPr/>
          <p:nvPr/>
        </p:nvSpPr>
        <p:spPr>
          <a:xfrm>
            <a:off x="7426802" y="5402353"/>
            <a:ext cx="425345" cy="912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 Arrow 33">
            <a:extLst>
              <a:ext uri="{FF2B5EF4-FFF2-40B4-BE49-F238E27FC236}">
                <a16:creationId xmlns:a16="http://schemas.microsoft.com/office/drawing/2014/main" id="{34A81877-278E-983F-7D6B-D2EA13C60F2B}"/>
              </a:ext>
            </a:extLst>
          </p:cNvPr>
          <p:cNvSpPr/>
          <p:nvPr/>
        </p:nvSpPr>
        <p:spPr>
          <a:xfrm>
            <a:off x="5084626" y="5420160"/>
            <a:ext cx="425345" cy="912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Up Arrow 34">
            <a:extLst>
              <a:ext uri="{FF2B5EF4-FFF2-40B4-BE49-F238E27FC236}">
                <a16:creationId xmlns:a16="http://schemas.microsoft.com/office/drawing/2014/main" id="{55D949E0-6D0E-60FE-8925-5941BE04AAF4}"/>
              </a:ext>
            </a:extLst>
          </p:cNvPr>
          <p:cNvSpPr/>
          <p:nvPr/>
        </p:nvSpPr>
        <p:spPr>
          <a:xfrm rot="16200000">
            <a:off x="10801982" y="2051415"/>
            <a:ext cx="292184" cy="808983"/>
          </a:xfrm>
          <a:prstGeom prst="leftUpArrow">
            <a:avLst>
              <a:gd name="adj1" fmla="val 25000"/>
              <a:gd name="adj2" fmla="val 25000"/>
              <a:gd name="adj3" fmla="val 288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E108B6E-359B-79E3-AA16-AB56C4F06720}"/>
              </a:ext>
            </a:extLst>
          </p:cNvPr>
          <p:cNvSpPr txBox="1"/>
          <p:nvPr/>
        </p:nvSpPr>
        <p:spPr>
          <a:xfrm>
            <a:off x="284285" y="5068095"/>
            <a:ext cx="2823209" cy="369332"/>
          </a:xfrm>
          <a:prstGeom prst="rect">
            <a:avLst/>
          </a:prstGeom>
          <a:noFill/>
        </p:spPr>
        <p:txBody>
          <a:bodyPr wrap="none" rtlCol="0">
            <a:spAutoFit/>
          </a:bodyPr>
          <a:lstStyle/>
          <a:p>
            <a:r>
              <a:rPr lang="en-US" b="1" dirty="0"/>
              <a:t>New User Taking Survey</a:t>
            </a:r>
          </a:p>
        </p:txBody>
      </p:sp>
    </p:spTree>
    <p:extLst>
      <p:ext uri="{BB962C8B-B14F-4D97-AF65-F5344CB8AC3E}">
        <p14:creationId xmlns:p14="http://schemas.microsoft.com/office/powerpoint/2010/main" val="3850459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4F09-C43D-206D-7FA9-A070EED3EB28}"/>
              </a:ext>
            </a:extLst>
          </p:cNvPr>
          <p:cNvSpPr>
            <a:spLocks noGrp="1"/>
          </p:cNvSpPr>
          <p:nvPr>
            <p:ph type="title"/>
          </p:nvPr>
        </p:nvSpPr>
        <p:spPr/>
        <p:txBody>
          <a:bodyPr/>
          <a:lstStyle/>
          <a:p>
            <a:endParaRPr lang="en-US" dirty="0"/>
          </a:p>
        </p:txBody>
      </p:sp>
      <p:pic>
        <p:nvPicPr>
          <p:cNvPr id="4" name="Picture 3" descr="A screenshot of a building&#10;&#10;Description automatically generated with low confidence">
            <a:extLst>
              <a:ext uri="{FF2B5EF4-FFF2-40B4-BE49-F238E27FC236}">
                <a16:creationId xmlns:a16="http://schemas.microsoft.com/office/drawing/2014/main" id="{C57ABF71-53BE-8872-FE74-172F42624714}"/>
              </a:ext>
            </a:extLst>
          </p:cNvPr>
          <p:cNvPicPr>
            <a:picLocks noChangeAspect="1"/>
          </p:cNvPicPr>
          <p:nvPr/>
        </p:nvPicPr>
        <p:blipFill>
          <a:blip r:embed="rId2"/>
          <a:stretch>
            <a:fillRect/>
          </a:stretch>
        </p:blipFill>
        <p:spPr>
          <a:xfrm>
            <a:off x="520741" y="1842850"/>
            <a:ext cx="1814686" cy="3928622"/>
          </a:xfrm>
          <a:prstGeom prst="rect">
            <a:avLst/>
          </a:prstGeom>
        </p:spPr>
      </p:pic>
      <p:pic>
        <p:nvPicPr>
          <p:cNvPr id="5" name="Picture 4" descr="Table&#10;&#10;Description automatically generated">
            <a:extLst>
              <a:ext uri="{FF2B5EF4-FFF2-40B4-BE49-F238E27FC236}">
                <a16:creationId xmlns:a16="http://schemas.microsoft.com/office/drawing/2014/main" id="{4E2788A1-594A-6481-FDCF-1B22CCB5466F}"/>
              </a:ext>
            </a:extLst>
          </p:cNvPr>
          <p:cNvPicPr>
            <a:picLocks noChangeAspect="1"/>
          </p:cNvPicPr>
          <p:nvPr/>
        </p:nvPicPr>
        <p:blipFill>
          <a:blip r:embed="rId3"/>
          <a:stretch>
            <a:fillRect/>
          </a:stretch>
        </p:blipFill>
        <p:spPr>
          <a:xfrm>
            <a:off x="3253101" y="1842850"/>
            <a:ext cx="1814686" cy="3928621"/>
          </a:xfrm>
          <a:prstGeom prst="rect">
            <a:avLst/>
          </a:prstGeom>
        </p:spPr>
      </p:pic>
      <p:pic>
        <p:nvPicPr>
          <p:cNvPr id="6" name="Picture 5" descr="Graphical user interface&#10;&#10;Description automatically generated with low confidence">
            <a:extLst>
              <a:ext uri="{FF2B5EF4-FFF2-40B4-BE49-F238E27FC236}">
                <a16:creationId xmlns:a16="http://schemas.microsoft.com/office/drawing/2014/main" id="{07D60513-B721-BA75-08BA-0D3B814F95DB}"/>
              </a:ext>
            </a:extLst>
          </p:cNvPr>
          <p:cNvPicPr>
            <a:picLocks noChangeAspect="1"/>
          </p:cNvPicPr>
          <p:nvPr/>
        </p:nvPicPr>
        <p:blipFill>
          <a:blip r:embed="rId4"/>
          <a:stretch>
            <a:fillRect/>
          </a:stretch>
        </p:blipFill>
        <p:spPr>
          <a:xfrm>
            <a:off x="5985461" y="1842850"/>
            <a:ext cx="1814686" cy="3928622"/>
          </a:xfrm>
          <a:prstGeom prst="rect">
            <a:avLst/>
          </a:prstGeom>
        </p:spPr>
      </p:pic>
      <p:sp>
        <p:nvSpPr>
          <p:cNvPr id="7" name="TextBox 6">
            <a:extLst>
              <a:ext uri="{FF2B5EF4-FFF2-40B4-BE49-F238E27FC236}">
                <a16:creationId xmlns:a16="http://schemas.microsoft.com/office/drawing/2014/main" id="{EBF3212F-1BAC-D11A-2FAF-29B63002CEC4}"/>
              </a:ext>
            </a:extLst>
          </p:cNvPr>
          <p:cNvSpPr txBox="1"/>
          <p:nvPr/>
        </p:nvSpPr>
        <p:spPr>
          <a:xfrm>
            <a:off x="8279027" y="3105834"/>
            <a:ext cx="3690434" cy="646331"/>
          </a:xfrm>
          <a:prstGeom prst="rect">
            <a:avLst/>
          </a:prstGeom>
          <a:noFill/>
        </p:spPr>
        <p:txBody>
          <a:bodyPr wrap="none" rtlCol="0">
            <a:spAutoFit/>
          </a:bodyPr>
          <a:lstStyle/>
          <a:p>
            <a:r>
              <a:rPr lang="en-US" dirty="0"/>
              <a:t>Student Updating Employment </a:t>
            </a:r>
          </a:p>
          <a:p>
            <a:r>
              <a:rPr lang="en-US" dirty="0"/>
              <a:t>Status</a:t>
            </a:r>
          </a:p>
        </p:txBody>
      </p:sp>
      <p:sp>
        <p:nvSpPr>
          <p:cNvPr id="8" name="Right Arrow 7">
            <a:extLst>
              <a:ext uri="{FF2B5EF4-FFF2-40B4-BE49-F238E27FC236}">
                <a16:creationId xmlns:a16="http://schemas.microsoft.com/office/drawing/2014/main" id="{892A9904-85F3-B06E-9DE8-9E45D7CA4405}"/>
              </a:ext>
            </a:extLst>
          </p:cNvPr>
          <p:cNvSpPr/>
          <p:nvPr/>
        </p:nvSpPr>
        <p:spPr>
          <a:xfrm>
            <a:off x="2588869" y="3660727"/>
            <a:ext cx="370703" cy="9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845C82C-60CB-94F8-ABF3-7A2DCC1F44C8}"/>
              </a:ext>
            </a:extLst>
          </p:cNvPr>
          <p:cNvSpPr/>
          <p:nvPr/>
        </p:nvSpPr>
        <p:spPr>
          <a:xfrm>
            <a:off x="5341272" y="3660727"/>
            <a:ext cx="370703" cy="9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1828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4F81-5E95-0A39-9E8A-5AF6D85F9EE5}"/>
              </a:ext>
            </a:extLst>
          </p:cNvPr>
          <p:cNvSpPr>
            <a:spLocks noGrp="1"/>
          </p:cNvSpPr>
          <p:nvPr>
            <p:ph type="title"/>
          </p:nvPr>
        </p:nvSpPr>
        <p:spPr/>
        <p:txBody>
          <a:bodyPr/>
          <a:lstStyle/>
          <a:p>
            <a:endParaRPr lang="en-US"/>
          </a:p>
        </p:txBody>
      </p:sp>
      <p:pic>
        <p:nvPicPr>
          <p:cNvPr id="4" name="Content Placeholder 4" descr="Graphical user interface, website&#10;&#10;Description automatically generated">
            <a:extLst>
              <a:ext uri="{FF2B5EF4-FFF2-40B4-BE49-F238E27FC236}">
                <a16:creationId xmlns:a16="http://schemas.microsoft.com/office/drawing/2014/main" id="{3C986B8A-61E9-46FC-F965-A538E6D198A9}"/>
              </a:ext>
            </a:extLst>
          </p:cNvPr>
          <p:cNvPicPr>
            <a:picLocks noChangeAspect="1"/>
          </p:cNvPicPr>
          <p:nvPr/>
        </p:nvPicPr>
        <p:blipFill>
          <a:blip r:embed="rId2"/>
          <a:stretch>
            <a:fillRect/>
          </a:stretch>
        </p:blipFill>
        <p:spPr>
          <a:xfrm>
            <a:off x="3788139" y="2011362"/>
            <a:ext cx="1921949" cy="4160837"/>
          </a:xfrm>
          <a:prstGeom prst="rect">
            <a:avLst/>
          </a:prstGeom>
        </p:spPr>
      </p:pic>
      <p:pic>
        <p:nvPicPr>
          <p:cNvPr id="5" name="Content Placeholder 4" descr="A screenshot of a building&#10;&#10;Description automatically generated with low confidence">
            <a:extLst>
              <a:ext uri="{FF2B5EF4-FFF2-40B4-BE49-F238E27FC236}">
                <a16:creationId xmlns:a16="http://schemas.microsoft.com/office/drawing/2014/main" id="{098B5CD6-3867-A951-5026-B2B673AAC0F4}"/>
              </a:ext>
            </a:extLst>
          </p:cNvPr>
          <p:cNvPicPr>
            <a:picLocks noGrp="1" noChangeAspect="1"/>
          </p:cNvPicPr>
          <p:nvPr>
            <p:ph idx="1"/>
          </p:nvPr>
        </p:nvPicPr>
        <p:blipFill>
          <a:blip r:embed="rId3"/>
          <a:stretch>
            <a:fillRect/>
          </a:stretch>
        </p:blipFill>
        <p:spPr>
          <a:xfrm>
            <a:off x="838200" y="2011363"/>
            <a:ext cx="1921949" cy="4160837"/>
          </a:xfrm>
          <a:prstGeom prst="rect">
            <a:avLst/>
          </a:prstGeom>
        </p:spPr>
      </p:pic>
      <p:sp>
        <p:nvSpPr>
          <p:cNvPr id="6" name="Right Arrow 5">
            <a:extLst>
              <a:ext uri="{FF2B5EF4-FFF2-40B4-BE49-F238E27FC236}">
                <a16:creationId xmlns:a16="http://schemas.microsoft.com/office/drawing/2014/main" id="{C28C5DE2-F449-3C3C-142B-5E14B825B476}"/>
              </a:ext>
            </a:extLst>
          </p:cNvPr>
          <p:cNvSpPr/>
          <p:nvPr/>
        </p:nvSpPr>
        <p:spPr>
          <a:xfrm>
            <a:off x="3088792" y="3858435"/>
            <a:ext cx="370703" cy="9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09DE14-36B4-1A25-99D4-834E6B035BFB}"/>
              </a:ext>
            </a:extLst>
          </p:cNvPr>
          <p:cNvSpPr txBox="1"/>
          <p:nvPr/>
        </p:nvSpPr>
        <p:spPr>
          <a:xfrm>
            <a:off x="6586151" y="2935105"/>
            <a:ext cx="4612160" cy="923330"/>
          </a:xfrm>
          <a:prstGeom prst="rect">
            <a:avLst/>
          </a:prstGeom>
          <a:noFill/>
        </p:spPr>
        <p:txBody>
          <a:bodyPr wrap="none" rtlCol="0">
            <a:spAutoFit/>
          </a:bodyPr>
          <a:lstStyle/>
          <a:p>
            <a:r>
              <a:rPr lang="en-US" dirty="0"/>
              <a:t>Student can see other students </a:t>
            </a:r>
          </a:p>
          <a:p>
            <a:r>
              <a:rPr lang="en-US" dirty="0"/>
              <a:t>choices for stores and food outlets and </a:t>
            </a:r>
          </a:p>
          <a:p>
            <a:r>
              <a:rPr lang="en-US" dirty="0"/>
              <a:t>most common employer</a:t>
            </a:r>
          </a:p>
        </p:txBody>
      </p:sp>
    </p:spTree>
    <p:extLst>
      <p:ext uri="{BB962C8B-B14F-4D97-AF65-F5344CB8AC3E}">
        <p14:creationId xmlns:p14="http://schemas.microsoft.com/office/powerpoint/2010/main" val="2479803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2040E-1FC5-EC5B-614C-138C4F4B7D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CF3B9A-6E06-052A-C777-8673519D4127}"/>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FF2A1803-5220-99E6-9193-ECFE803EEA48}"/>
              </a:ext>
            </a:extLst>
          </p:cNvPr>
          <p:cNvSpPr/>
          <p:nvPr/>
        </p:nvSpPr>
        <p:spPr>
          <a:xfrm>
            <a:off x="3027405" y="2967335"/>
            <a:ext cx="5164547" cy="923330"/>
          </a:xfrm>
          <a:prstGeom prst="rect">
            <a:avLst/>
          </a:prstGeom>
          <a:noFill/>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 !</a:t>
            </a:r>
          </a:p>
        </p:txBody>
      </p:sp>
    </p:spTree>
    <p:extLst>
      <p:ext uri="{BB962C8B-B14F-4D97-AF65-F5344CB8AC3E}">
        <p14:creationId xmlns:p14="http://schemas.microsoft.com/office/powerpoint/2010/main" val="296235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47B547">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5B9042BD-197A-8B91-5819-3ABE24ED0FEA}"/>
              </a:ext>
            </a:extLst>
          </p:cNvPr>
          <p:cNvSpPr>
            <a:spLocks noGrp="1"/>
          </p:cNvSpPr>
          <p:nvPr>
            <p:ph type="title"/>
          </p:nvPr>
        </p:nvSpPr>
        <p:spPr>
          <a:xfrm>
            <a:off x="5991225" y="279400"/>
            <a:ext cx="5362576" cy="1892300"/>
          </a:xfrm>
        </p:spPr>
        <p:txBody>
          <a:bodyPr>
            <a:normAutofit/>
          </a:bodyPr>
          <a:lstStyle/>
          <a:p>
            <a:r>
              <a:rPr lang="en-US" b="1" dirty="0">
                <a:latin typeface="Calibri" panose="020F0502020204030204" pitchFamily="34" charset="0"/>
                <a:cs typeface="Calibri" panose="020F0502020204030204" pitchFamily="34" charset="0"/>
              </a:rPr>
              <a:t>Overview</a:t>
            </a:r>
          </a:p>
        </p:txBody>
      </p:sp>
      <p:graphicFrame>
        <p:nvGraphicFramePr>
          <p:cNvPr id="5" name="Content Placeholder 2">
            <a:extLst>
              <a:ext uri="{FF2B5EF4-FFF2-40B4-BE49-F238E27FC236}">
                <a16:creationId xmlns:a16="http://schemas.microsoft.com/office/drawing/2014/main" id="{3F3ADA1A-522A-A6CA-EE39-185BD77C308B}"/>
              </a:ext>
            </a:extLst>
          </p:cNvPr>
          <p:cNvGraphicFramePr>
            <a:graphicFrameLocks noGrp="1"/>
          </p:cNvGraphicFramePr>
          <p:nvPr>
            <p:ph idx="1"/>
            <p:extLst>
              <p:ext uri="{D42A27DB-BD31-4B8C-83A1-F6EECF244321}">
                <p14:modId xmlns:p14="http://schemas.microsoft.com/office/powerpoint/2010/main" val="2390386948"/>
              </p:ext>
            </p:extLst>
          </p:nvPr>
        </p:nvGraphicFramePr>
        <p:xfrm>
          <a:off x="838200" y="2028825"/>
          <a:ext cx="10515600" cy="4148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671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D605-02EC-F493-C87F-30CB7219EE38}"/>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Planning</a:t>
            </a:r>
          </a:p>
        </p:txBody>
      </p:sp>
      <p:sp>
        <p:nvSpPr>
          <p:cNvPr id="3" name="Content Placeholder 2">
            <a:extLst>
              <a:ext uri="{FF2B5EF4-FFF2-40B4-BE49-F238E27FC236}">
                <a16:creationId xmlns:a16="http://schemas.microsoft.com/office/drawing/2014/main" id="{858B344E-4154-AFA1-2F09-5FD71D1CB932}"/>
              </a:ext>
            </a:extLst>
          </p:cNvPr>
          <p:cNvSpPr>
            <a:spLocks noGrp="1"/>
          </p:cNvSpPr>
          <p:nvPr>
            <p:ph idx="1"/>
          </p:nvPr>
        </p:nvSpPr>
        <p:spPr/>
        <p:txBody>
          <a:bodyPr>
            <a:normAutofit/>
          </a:bodyPr>
          <a:lstStyle/>
          <a:p>
            <a:r>
              <a:rPr lang="en-US" sz="1600" dirty="0"/>
              <a:t>We want to capture, basic details of the international students like contact, academics, address, employment.</a:t>
            </a:r>
          </a:p>
          <a:p>
            <a:r>
              <a:rPr lang="en-US" sz="1600" dirty="0"/>
              <a:t>A table with details related to expenses for food, shelter, transport and more.</a:t>
            </a:r>
          </a:p>
          <a:p>
            <a:r>
              <a:rPr lang="en-US" sz="1600" dirty="0"/>
              <a:t>Priorities where students want to spend and save.</a:t>
            </a:r>
          </a:p>
          <a:p>
            <a:r>
              <a:rPr lang="en-US" sz="1600" dirty="0"/>
              <a:t>Particular choices for basic living like which </a:t>
            </a:r>
            <a:r>
              <a:rPr lang="en-US" sz="1600" dirty="0" err="1"/>
              <a:t>supermart</a:t>
            </a:r>
            <a:r>
              <a:rPr lang="en-US" sz="1600" dirty="0"/>
              <a:t> they buy groceries from, where do they prefer to eat on campus, which mode of transport do they prefer.</a:t>
            </a:r>
          </a:p>
          <a:p>
            <a:r>
              <a:rPr lang="en-US" sz="1600" dirty="0"/>
              <a:t>An application will be developed to enable the user to take this survey in an organized way and submit their responses.</a:t>
            </a:r>
          </a:p>
          <a:p>
            <a:pPr marL="0" indent="0">
              <a:buNone/>
            </a:pPr>
            <a:endParaRPr lang="en-US" sz="1400" dirty="0"/>
          </a:p>
        </p:txBody>
      </p:sp>
    </p:spTree>
    <p:extLst>
      <p:ext uri="{BB962C8B-B14F-4D97-AF65-F5344CB8AC3E}">
        <p14:creationId xmlns:p14="http://schemas.microsoft.com/office/powerpoint/2010/main" val="1399062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5483AE8-BC2A-D881-A2EE-25545992EF50}"/>
              </a:ext>
            </a:extLst>
          </p:cNvPr>
          <p:cNvSpPr>
            <a:spLocks noGrp="1"/>
          </p:cNvSpPr>
          <p:nvPr>
            <p:ph type="title"/>
          </p:nvPr>
        </p:nvSpPr>
        <p:spPr>
          <a:xfrm>
            <a:off x="838201" y="643467"/>
            <a:ext cx="3888526" cy="1800526"/>
          </a:xfrm>
        </p:spPr>
        <p:txBody>
          <a:bodyPr>
            <a:normAutofit/>
          </a:bodyPr>
          <a:lstStyle/>
          <a:p>
            <a:r>
              <a:rPr lang="en-US" dirty="0"/>
              <a:t>E-R Requirements</a:t>
            </a:r>
          </a:p>
        </p:txBody>
      </p:sp>
      <p:sp>
        <p:nvSpPr>
          <p:cNvPr id="3" name="Content Placeholder 2">
            <a:extLst>
              <a:ext uri="{FF2B5EF4-FFF2-40B4-BE49-F238E27FC236}">
                <a16:creationId xmlns:a16="http://schemas.microsoft.com/office/drawing/2014/main" id="{B12A87AC-CDFD-3E9A-FC9F-40A0B4C21BC4}"/>
              </a:ext>
            </a:extLst>
          </p:cNvPr>
          <p:cNvSpPr>
            <a:spLocks noGrp="1"/>
          </p:cNvSpPr>
          <p:nvPr>
            <p:ph idx="1"/>
          </p:nvPr>
        </p:nvSpPr>
        <p:spPr>
          <a:xfrm>
            <a:off x="234842" y="2272145"/>
            <a:ext cx="4766649" cy="4267200"/>
          </a:xfrm>
        </p:spPr>
        <p:txBody>
          <a:bodyPr>
            <a:normAutofit/>
          </a:bodyPr>
          <a:lstStyle/>
          <a:p>
            <a:pPr>
              <a:lnSpc>
                <a:spcPct val="90000"/>
              </a:lnSpc>
            </a:pPr>
            <a:r>
              <a:rPr lang="en-US" sz="1600" dirty="0">
                <a:latin typeface="Calibri" panose="020F0502020204030204" pitchFamily="34" charset="0"/>
                <a:cs typeface="Calibri" panose="020F0502020204030204" pitchFamily="34" charset="0"/>
              </a:rPr>
              <a:t>According to our E-R requirements we have 6 main tables names </a:t>
            </a:r>
            <a:r>
              <a:rPr lang="en-US" sz="1600" dirty="0" err="1">
                <a:latin typeface="Calibri" panose="020F0502020204030204" pitchFamily="34" charset="0"/>
                <a:cs typeface="Calibri" panose="020F0502020204030204" pitchFamily="34" charset="0"/>
              </a:rPr>
              <a:t>student_personal</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student_address</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student_employment</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monthly_expense_wallet</a:t>
            </a:r>
            <a:r>
              <a:rPr lang="en-US" sz="1600" dirty="0">
                <a:latin typeface="Calibri" panose="020F0502020204030204" pitchFamily="34" charset="0"/>
                <a:cs typeface="Calibri" panose="020F0502020204030204" pitchFamily="34" charset="0"/>
              </a:rPr>
              <a:t>, food, and transport.</a:t>
            </a:r>
          </a:p>
          <a:p>
            <a:pPr>
              <a:lnSpc>
                <a:spcPct val="90000"/>
              </a:lnSpc>
            </a:pPr>
            <a:r>
              <a:rPr lang="en-US" sz="1600" dirty="0">
                <a:latin typeface="Calibri" panose="020F0502020204030204" pitchFamily="34" charset="0"/>
                <a:cs typeface="Calibri" panose="020F0502020204030204" pitchFamily="34" charset="0"/>
              </a:rPr>
              <a:t>There are lookup tables as well such as </a:t>
            </a:r>
            <a:r>
              <a:rPr lang="en-US" sz="1600" dirty="0" err="1">
                <a:latin typeface="Calibri" panose="020F0502020204030204" pitchFamily="34" charset="0"/>
                <a:cs typeface="Calibri" panose="020F0502020204030204" pitchFamily="34" charset="0"/>
              </a:rPr>
              <a:t>year_lookup</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school_lookup</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origin_country_lookup</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employer_lookup</a:t>
            </a:r>
            <a:r>
              <a:rPr lang="en-US" sz="1600" dirty="0">
                <a:latin typeface="Calibri" panose="020F0502020204030204" pitchFamily="34" charset="0"/>
                <a:cs typeface="Calibri" panose="020F0502020204030204" pitchFamily="34" charset="0"/>
              </a:rPr>
              <a:t> and more.</a:t>
            </a:r>
          </a:p>
          <a:p>
            <a:pPr>
              <a:lnSpc>
                <a:spcPct val="90000"/>
              </a:lnSpc>
            </a:pPr>
            <a:r>
              <a:rPr lang="en-US" sz="1600" dirty="0">
                <a:latin typeface="Calibri" panose="020F0502020204030204" pitchFamily="34" charset="0"/>
                <a:cs typeface="Calibri" panose="020F0502020204030204" pitchFamily="34" charset="0"/>
              </a:rPr>
              <a:t>We were able to define the properties of table entities, relationships between the tables, entity relationships, and business rule for relation.</a:t>
            </a:r>
          </a:p>
          <a:p>
            <a:pPr>
              <a:lnSpc>
                <a:spcPct val="90000"/>
              </a:lnSpc>
            </a:pPr>
            <a:r>
              <a:rPr lang="en-US" sz="1600" dirty="0">
                <a:latin typeface="Calibri" panose="020F0502020204030204" pitchFamily="34" charset="0"/>
                <a:cs typeface="Calibri" panose="020F0502020204030204" pitchFamily="34" charset="0"/>
              </a:rPr>
              <a:t>A glimpse of our E-R requirement</a:t>
            </a:r>
          </a:p>
        </p:txBody>
      </p:sp>
      <p:pic>
        <p:nvPicPr>
          <p:cNvPr id="5" name="Picture 4" descr="Table&#10;&#10;Description automatically generated">
            <a:extLst>
              <a:ext uri="{FF2B5EF4-FFF2-40B4-BE49-F238E27FC236}">
                <a16:creationId xmlns:a16="http://schemas.microsoft.com/office/drawing/2014/main" id="{598C55CD-D519-8E66-F274-F79E4E323942}"/>
              </a:ext>
            </a:extLst>
          </p:cNvPr>
          <p:cNvPicPr>
            <a:picLocks noChangeAspect="1"/>
          </p:cNvPicPr>
          <p:nvPr/>
        </p:nvPicPr>
        <p:blipFill>
          <a:blip r:embed="rId2"/>
          <a:stretch>
            <a:fillRect/>
          </a:stretch>
        </p:blipFill>
        <p:spPr>
          <a:xfrm>
            <a:off x="6272626" y="366174"/>
            <a:ext cx="5877756" cy="3291542"/>
          </a:xfrm>
          <a:prstGeom prst="rect">
            <a:avLst/>
          </a:prstGeom>
        </p:spPr>
      </p:pic>
      <p:pic>
        <p:nvPicPr>
          <p:cNvPr id="7" name="Picture 6" descr="Table&#10;&#10;Description automatically generated">
            <a:extLst>
              <a:ext uri="{FF2B5EF4-FFF2-40B4-BE49-F238E27FC236}">
                <a16:creationId xmlns:a16="http://schemas.microsoft.com/office/drawing/2014/main" id="{D429559C-E3B6-BFDB-66A3-715E72165DC1}"/>
              </a:ext>
            </a:extLst>
          </p:cNvPr>
          <p:cNvPicPr>
            <a:picLocks noChangeAspect="1"/>
          </p:cNvPicPr>
          <p:nvPr/>
        </p:nvPicPr>
        <p:blipFill>
          <a:blip r:embed="rId3"/>
          <a:stretch>
            <a:fillRect/>
          </a:stretch>
        </p:blipFill>
        <p:spPr>
          <a:xfrm>
            <a:off x="6280999" y="4023889"/>
            <a:ext cx="5884864" cy="2677611"/>
          </a:xfrm>
          <a:prstGeom prst="rect">
            <a:avLst/>
          </a:prstGeom>
        </p:spPr>
      </p:pic>
    </p:spTree>
    <p:extLst>
      <p:ext uri="{BB962C8B-B14F-4D97-AF65-F5344CB8AC3E}">
        <p14:creationId xmlns:p14="http://schemas.microsoft.com/office/powerpoint/2010/main" val="2394362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7">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FA1C9C-5170-ADBB-A150-7C09D0EFFA56}"/>
              </a:ext>
            </a:extLst>
          </p:cNvPr>
          <p:cNvSpPr>
            <a:spLocks noGrp="1"/>
          </p:cNvSpPr>
          <p:nvPr>
            <p:ph type="title"/>
          </p:nvPr>
        </p:nvSpPr>
        <p:spPr>
          <a:xfrm>
            <a:off x="22267" y="-205158"/>
            <a:ext cx="5520396" cy="1035151"/>
          </a:xfrm>
        </p:spPr>
        <p:txBody>
          <a:bodyPr>
            <a:normAutofit/>
          </a:bodyPr>
          <a:lstStyle/>
          <a:p>
            <a:r>
              <a:rPr lang="en-US" dirty="0"/>
              <a:t>Conceptual Model</a:t>
            </a:r>
          </a:p>
        </p:txBody>
      </p:sp>
      <p:sp>
        <p:nvSpPr>
          <p:cNvPr id="13" name="Content Placeholder 12">
            <a:extLst>
              <a:ext uri="{FF2B5EF4-FFF2-40B4-BE49-F238E27FC236}">
                <a16:creationId xmlns:a16="http://schemas.microsoft.com/office/drawing/2014/main" id="{6A260C93-8A36-A4ED-B690-6DC5ECD29940}"/>
              </a:ext>
            </a:extLst>
          </p:cNvPr>
          <p:cNvSpPr>
            <a:spLocks noGrp="1"/>
          </p:cNvSpPr>
          <p:nvPr>
            <p:ph idx="1"/>
          </p:nvPr>
        </p:nvSpPr>
        <p:spPr>
          <a:xfrm>
            <a:off x="838201" y="2623381"/>
            <a:ext cx="3888528" cy="3553581"/>
          </a:xfrm>
        </p:spPr>
        <p:txBody>
          <a:bodyPr>
            <a:normAutofit/>
          </a:bodyPr>
          <a:lstStyle/>
          <a:p>
            <a:endParaRPr lang="en-US" sz="2000"/>
          </a:p>
        </p:txBody>
      </p:sp>
      <p:pic>
        <p:nvPicPr>
          <p:cNvPr id="9" name="Content Placeholder 8" descr="Diagram, engineering drawing&#10;&#10;Description automatically generated">
            <a:extLst>
              <a:ext uri="{FF2B5EF4-FFF2-40B4-BE49-F238E27FC236}">
                <a16:creationId xmlns:a16="http://schemas.microsoft.com/office/drawing/2014/main" id="{CF9DC0FB-345E-8FF0-5AF7-05E03BAE11CA}"/>
              </a:ext>
            </a:extLst>
          </p:cNvPr>
          <p:cNvPicPr>
            <a:picLocks noChangeAspect="1"/>
          </p:cNvPicPr>
          <p:nvPr/>
        </p:nvPicPr>
        <p:blipFill>
          <a:blip r:embed="rId2"/>
          <a:stretch>
            <a:fillRect/>
          </a:stretch>
        </p:blipFill>
        <p:spPr>
          <a:xfrm>
            <a:off x="164502" y="560084"/>
            <a:ext cx="10822366" cy="6149670"/>
          </a:xfrm>
          <a:prstGeom prst="rect">
            <a:avLst/>
          </a:prstGeom>
        </p:spPr>
      </p:pic>
    </p:spTree>
    <p:extLst>
      <p:ext uri="{BB962C8B-B14F-4D97-AF65-F5344CB8AC3E}">
        <p14:creationId xmlns:p14="http://schemas.microsoft.com/office/powerpoint/2010/main" val="3212863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D4EDD-F7D4-E0E7-A8B4-F5040C04A334}"/>
              </a:ext>
            </a:extLst>
          </p:cNvPr>
          <p:cNvSpPr>
            <a:spLocks noGrp="1"/>
          </p:cNvSpPr>
          <p:nvPr>
            <p:ph idx="1"/>
          </p:nvPr>
        </p:nvSpPr>
        <p:spPr>
          <a:xfrm>
            <a:off x="450166" y="1814732"/>
            <a:ext cx="10903634" cy="4624755"/>
          </a:xfrm>
        </p:spPr>
        <p:txBody>
          <a:bodyPr/>
          <a:lstStyle/>
          <a:p>
            <a:pPr>
              <a:lnSpc>
                <a:spcPct val="150000"/>
              </a:lnSpc>
            </a:pPr>
            <a:r>
              <a:rPr lang="en-US" sz="1800" dirty="0">
                <a:latin typeface="Calibri" panose="020F0502020204030204" pitchFamily="34" charset="0"/>
                <a:cs typeface="Calibri" panose="020F0502020204030204" pitchFamily="34" charset="0"/>
              </a:rPr>
              <a:t>Created relationships between tables based on their respective attributes.</a:t>
            </a:r>
          </a:p>
          <a:p>
            <a:pPr>
              <a:lnSpc>
                <a:spcPct val="150000"/>
              </a:lnSpc>
            </a:pPr>
            <a:r>
              <a:rPr lang="en-US" sz="1800" dirty="0">
                <a:latin typeface="Calibri" panose="020F0502020204030204" pitchFamily="34" charset="0"/>
                <a:cs typeface="Calibri" panose="020F0502020204030204" pitchFamily="34" charset="0"/>
              </a:rPr>
              <a:t>Defined cardinalities for tables like:</a:t>
            </a:r>
          </a:p>
          <a:p>
            <a:pPr lvl="1">
              <a:lnSpc>
                <a:spcPct val="150000"/>
              </a:lnSpc>
            </a:pPr>
            <a:r>
              <a:rPr lang="en-US" sz="1800" dirty="0">
                <a:latin typeface="Calibri" panose="020F0502020204030204" pitchFamily="34" charset="0"/>
                <a:cs typeface="Calibri" panose="020F0502020204030204" pitchFamily="34" charset="0"/>
              </a:rPr>
              <a:t>1-M</a:t>
            </a:r>
          </a:p>
          <a:p>
            <a:pPr lvl="1">
              <a:lnSpc>
                <a:spcPct val="150000"/>
              </a:lnSpc>
            </a:pPr>
            <a:r>
              <a:rPr lang="en-US" sz="1800" dirty="0">
                <a:latin typeface="Calibri" panose="020F0502020204030204" pitchFamily="34" charset="0"/>
                <a:cs typeface="Calibri" panose="020F0502020204030204" pitchFamily="34" charset="0"/>
              </a:rPr>
              <a:t>1-1</a:t>
            </a:r>
          </a:p>
          <a:p>
            <a:pPr>
              <a:lnSpc>
                <a:spcPct val="150000"/>
              </a:lnSpc>
            </a:pPr>
            <a:r>
              <a:rPr lang="en-US" sz="1800" dirty="0">
                <a:latin typeface="Calibri" panose="020F0502020204030204" pitchFamily="34" charset="0"/>
                <a:cs typeface="Calibri" panose="020F0502020204030204" pitchFamily="34" charset="0"/>
              </a:rPr>
              <a:t>Defined business rules for the cardinalities between tables.</a:t>
            </a:r>
          </a:p>
          <a:p>
            <a:pPr>
              <a:lnSpc>
                <a:spcPct val="150000"/>
              </a:lnSpc>
            </a:pPr>
            <a:r>
              <a:rPr lang="en-US" sz="1800" dirty="0">
                <a:latin typeface="Calibri" panose="020F0502020204030204" pitchFamily="34" charset="0"/>
                <a:cs typeface="Calibri" panose="020F0502020204030204" pitchFamily="34" charset="0"/>
              </a:rPr>
              <a:t>Cardinalities defined by crow foot notations.</a:t>
            </a:r>
          </a:p>
          <a:p>
            <a:endParaRPr lang="en-US" sz="16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648E5B4-582F-6281-578E-C1CAFADB5515}"/>
              </a:ext>
            </a:extLst>
          </p:cNvPr>
          <p:cNvSpPr txBox="1"/>
          <p:nvPr/>
        </p:nvSpPr>
        <p:spPr>
          <a:xfrm>
            <a:off x="210064" y="418512"/>
            <a:ext cx="4114801" cy="523220"/>
          </a:xfrm>
          <a:prstGeom prst="rect">
            <a:avLst/>
          </a:prstGeom>
          <a:noFill/>
        </p:spPr>
        <p:txBody>
          <a:bodyPr wrap="square" rtlCol="0">
            <a:spAutoFit/>
          </a:bodyPr>
          <a:lstStyle/>
          <a:p>
            <a:r>
              <a:rPr lang="en-US" sz="2800" dirty="0"/>
              <a:t>Conceptual Model</a:t>
            </a:r>
          </a:p>
        </p:txBody>
      </p:sp>
    </p:spTree>
    <p:extLst>
      <p:ext uri="{BB962C8B-B14F-4D97-AF65-F5344CB8AC3E}">
        <p14:creationId xmlns:p14="http://schemas.microsoft.com/office/powerpoint/2010/main" val="1162488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13B7C7-641C-8C49-1F8D-7BD9DA310F6D}"/>
              </a:ext>
            </a:extLst>
          </p:cNvPr>
          <p:cNvSpPr>
            <a:spLocks noGrp="1"/>
          </p:cNvSpPr>
          <p:nvPr>
            <p:ph type="title"/>
          </p:nvPr>
        </p:nvSpPr>
        <p:spPr>
          <a:xfrm>
            <a:off x="0" y="19856"/>
            <a:ext cx="3888526" cy="763302"/>
          </a:xfrm>
        </p:spPr>
        <p:txBody>
          <a:bodyPr>
            <a:normAutofit/>
          </a:bodyPr>
          <a:lstStyle/>
          <a:p>
            <a:r>
              <a:rPr lang="en-US" dirty="0"/>
              <a:t>Logical Model</a:t>
            </a:r>
          </a:p>
        </p:txBody>
      </p:sp>
      <p:sp>
        <p:nvSpPr>
          <p:cNvPr id="8" name="Content Placeholder 7">
            <a:extLst>
              <a:ext uri="{FF2B5EF4-FFF2-40B4-BE49-F238E27FC236}">
                <a16:creationId xmlns:a16="http://schemas.microsoft.com/office/drawing/2014/main" id="{CEF9825F-4729-CC68-B03A-8A6CF531DCD2}"/>
              </a:ext>
            </a:extLst>
          </p:cNvPr>
          <p:cNvSpPr>
            <a:spLocks noGrp="1"/>
          </p:cNvSpPr>
          <p:nvPr>
            <p:ph idx="1"/>
          </p:nvPr>
        </p:nvSpPr>
        <p:spPr>
          <a:xfrm>
            <a:off x="838201" y="2623381"/>
            <a:ext cx="3888528" cy="3553581"/>
          </a:xfrm>
        </p:spPr>
        <p:txBody>
          <a:bodyPr>
            <a:normAutofit/>
          </a:bodyPr>
          <a:lstStyle/>
          <a:p>
            <a:endParaRPr lang="en-US" sz="2000"/>
          </a:p>
        </p:txBody>
      </p:sp>
      <p:pic>
        <p:nvPicPr>
          <p:cNvPr id="4" name="Content Placeholder 4" descr="Diagram&#10;&#10;Description automatically generated">
            <a:extLst>
              <a:ext uri="{FF2B5EF4-FFF2-40B4-BE49-F238E27FC236}">
                <a16:creationId xmlns:a16="http://schemas.microsoft.com/office/drawing/2014/main" id="{5ACAA352-9874-A0BB-B419-3A58FB9B0BBF}"/>
              </a:ext>
            </a:extLst>
          </p:cNvPr>
          <p:cNvPicPr>
            <a:picLocks noChangeAspect="1"/>
          </p:cNvPicPr>
          <p:nvPr/>
        </p:nvPicPr>
        <p:blipFill>
          <a:blip r:embed="rId2"/>
          <a:stretch>
            <a:fillRect/>
          </a:stretch>
        </p:blipFill>
        <p:spPr>
          <a:xfrm>
            <a:off x="117421" y="681038"/>
            <a:ext cx="10981988" cy="6106498"/>
          </a:xfrm>
          <a:prstGeom prst="rect">
            <a:avLst/>
          </a:prstGeom>
        </p:spPr>
      </p:pic>
    </p:spTree>
    <p:extLst>
      <p:ext uri="{BB962C8B-B14F-4D97-AF65-F5344CB8AC3E}">
        <p14:creationId xmlns:p14="http://schemas.microsoft.com/office/powerpoint/2010/main" val="1900954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AF36E7-C988-B296-AA19-48F596934BB7}"/>
              </a:ext>
            </a:extLst>
          </p:cNvPr>
          <p:cNvSpPr>
            <a:spLocks noGrp="1"/>
          </p:cNvSpPr>
          <p:nvPr>
            <p:ph idx="1"/>
          </p:nvPr>
        </p:nvSpPr>
        <p:spPr>
          <a:xfrm>
            <a:off x="504567" y="1875756"/>
            <a:ext cx="10515600" cy="4160520"/>
          </a:xfrm>
        </p:spPr>
        <p:txBody>
          <a:bodyPr>
            <a:normAutofit/>
          </a:bodyPr>
          <a:lstStyle/>
          <a:p>
            <a:pPr>
              <a:lnSpc>
                <a:spcPct val="150000"/>
              </a:lnSpc>
            </a:pPr>
            <a:r>
              <a:rPr lang="en-US" sz="1800" dirty="0">
                <a:latin typeface="Calibri" panose="020F0502020204030204" pitchFamily="34" charset="0"/>
                <a:cs typeface="Calibri" panose="020F0502020204030204" pitchFamily="34" charset="0"/>
              </a:rPr>
              <a:t>We defined the properties of table attributes such as unique, primary key, foreign key and derived.</a:t>
            </a:r>
          </a:p>
          <a:p>
            <a:pPr>
              <a:lnSpc>
                <a:spcPct val="150000"/>
              </a:lnSpc>
            </a:pPr>
            <a:r>
              <a:rPr lang="en-US" sz="1800" dirty="0">
                <a:latin typeface="Calibri" panose="020F0502020204030204" pitchFamily="34" charset="0"/>
                <a:cs typeface="Calibri" panose="020F0502020204030204" pitchFamily="34" charset="0"/>
              </a:rPr>
              <a:t>Proper cardinality flows defined for tables to show relationships between different tables.</a:t>
            </a:r>
          </a:p>
          <a:p>
            <a:pPr>
              <a:lnSpc>
                <a:spcPct val="150000"/>
              </a:lnSpc>
            </a:pPr>
            <a:r>
              <a:rPr lang="en-US" sz="1800" dirty="0">
                <a:latin typeface="Calibri" panose="020F0502020204030204" pitchFamily="34" charset="0"/>
                <a:cs typeface="Calibri" panose="020F0502020204030204" pitchFamily="34" charset="0"/>
              </a:rPr>
              <a:t>Surrogate keys or table primary keys are added in the logical model.</a:t>
            </a:r>
          </a:p>
        </p:txBody>
      </p:sp>
      <p:sp>
        <p:nvSpPr>
          <p:cNvPr id="5" name="TextBox 4">
            <a:extLst>
              <a:ext uri="{FF2B5EF4-FFF2-40B4-BE49-F238E27FC236}">
                <a16:creationId xmlns:a16="http://schemas.microsoft.com/office/drawing/2014/main" id="{7DFDDE1F-120A-540E-5183-73ACC109E418}"/>
              </a:ext>
            </a:extLst>
          </p:cNvPr>
          <p:cNvSpPr txBox="1"/>
          <p:nvPr/>
        </p:nvSpPr>
        <p:spPr>
          <a:xfrm>
            <a:off x="194619" y="343984"/>
            <a:ext cx="6098058" cy="646331"/>
          </a:xfrm>
          <a:prstGeom prst="rect">
            <a:avLst/>
          </a:prstGeom>
          <a:noFill/>
        </p:spPr>
        <p:txBody>
          <a:bodyPr wrap="square">
            <a:spAutoFit/>
          </a:bodyPr>
          <a:lstStyle/>
          <a:p>
            <a:r>
              <a:rPr lang="en-US" sz="3600" dirty="0"/>
              <a:t>Logical Model</a:t>
            </a:r>
          </a:p>
        </p:txBody>
      </p:sp>
    </p:spTree>
    <p:extLst>
      <p:ext uri="{BB962C8B-B14F-4D97-AF65-F5344CB8AC3E}">
        <p14:creationId xmlns:p14="http://schemas.microsoft.com/office/powerpoint/2010/main" val="2054586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E8662-E6B5-A094-FF94-E7594943A1D2}"/>
              </a:ext>
            </a:extLst>
          </p:cNvPr>
          <p:cNvSpPr>
            <a:spLocks noGrp="1"/>
          </p:cNvSpPr>
          <p:nvPr>
            <p:ph type="title"/>
          </p:nvPr>
        </p:nvSpPr>
        <p:spPr/>
        <p:txBody>
          <a:bodyPr/>
          <a:lstStyle/>
          <a:p>
            <a:r>
              <a:rPr lang="en-US" dirty="0"/>
              <a:t>Design and Implementation</a:t>
            </a:r>
          </a:p>
        </p:txBody>
      </p:sp>
      <p:sp>
        <p:nvSpPr>
          <p:cNvPr id="3" name="Content Placeholder 2">
            <a:extLst>
              <a:ext uri="{FF2B5EF4-FFF2-40B4-BE49-F238E27FC236}">
                <a16:creationId xmlns:a16="http://schemas.microsoft.com/office/drawing/2014/main" id="{5973D43D-C5A7-C3B8-DAFC-46796567F4F3}"/>
              </a:ext>
            </a:extLst>
          </p:cNvPr>
          <p:cNvSpPr>
            <a:spLocks noGrp="1"/>
          </p:cNvSpPr>
          <p:nvPr>
            <p:ph idx="1"/>
          </p:nvPr>
        </p:nvSpPr>
        <p:spPr/>
        <p:txBody>
          <a:bodyPr>
            <a:normAutofit/>
          </a:bodyPr>
          <a:lstStyle/>
          <a:p>
            <a:r>
              <a:rPr lang="en-US" sz="1800" dirty="0">
                <a:latin typeface="Calibri" panose="020F0502020204030204" pitchFamily="34" charset="0"/>
                <a:cs typeface="Calibri" panose="020F0502020204030204" pitchFamily="34" charset="0"/>
              </a:rPr>
              <a:t>Used Azure Data Studio to create the database. The database name is </a:t>
            </a:r>
            <a:r>
              <a:rPr lang="en-US" sz="1800" dirty="0" err="1">
                <a:latin typeface="Calibri" panose="020F0502020204030204" pitchFamily="34" charset="0"/>
                <a:cs typeface="Calibri" panose="020F0502020204030204" pitchFamily="34" charset="0"/>
              </a:rPr>
              <a:t>student_expense_survey</a:t>
            </a:r>
            <a:r>
              <a:rPr lang="en-US" sz="1800" dirty="0">
                <a:latin typeface="Calibri" panose="020F0502020204030204" pitchFamily="34" charset="0"/>
                <a:cs typeface="Calibri" panose="020F0502020204030204" pitchFamily="34" charset="0"/>
              </a:rPr>
              <a:t>.</a:t>
            </a:r>
          </a:p>
          <a:p>
            <a:r>
              <a:rPr lang="en-US" sz="1800" dirty="0">
                <a:latin typeface="Calibri" panose="020F0502020204030204" pitchFamily="34" charset="0"/>
                <a:cs typeface="Calibri" panose="020F0502020204030204" pitchFamily="34" charset="0"/>
              </a:rPr>
              <a:t>In our SQL Up/Down script, we created the lookup tables first followed by the 6 main tables.</a:t>
            </a:r>
          </a:p>
          <a:p>
            <a:r>
              <a:rPr lang="en-US" sz="1800" dirty="0">
                <a:latin typeface="Calibri" panose="020F0502020204030204" pitchFamily="34" charset="0"/>
                <a:cs typeface="Calibri" panose="020F0502020204030204" pitchFamily="34" charset="0"/>
              </a:rPr>
              <a:t>Constraints for the table were declared directly in the create statements.</a:t>
            </a:r>
          </a:p>
          <a:p>
            <a:r>
              <a:rPr lang="en-US" sz="1800" dirty="0">
                <a:latin typeface="Calibri" panose="020F0502020204030204" pitchFamily="34" charset="0"/>
                <a:cs typeface="Calibri" panose="020F0502020204030204" pitchFamily="34" charset="0"/>
              </a:rPr>
              <a:t>Followed proper logic of dropping constraints and tables then creating them in the SQL script.</a:t>
            </a:r>
          </a:p>
          <a:p>
            <a:r>
              <a:rPr lang="en-US" sz="1800" dirty="0">
                <a:latin typeface="Calibri" panose="020F0502020204030204" pitchFamily="34" charset="0"/>
                <a:cs typeface="Calibri" panose="020F0502020204030204" pitchFamily="34" charset="0"/>
              </a:rPr>
              <a:t>Lookup tables populated with the data required by insert statements.</a:t>
            </a:r>
          </a:p>
          <a:p>
            <a:r>
              <a:rPr lang="en-US" sz="1800" dirty="0">
                <a:latin typeface="Calibri" panose="020F0502020204030204" pitchFamily="34" charset="0"/>
                <a:cs typeface="Calibri" panose="020F0502020204030204" pitchFamily="34" charset="0"/>
              </a:rPr>
              <a:t>Inserted initial data into all the tables with the insert part of the script.</a:t>
            </a:r>
          </a:p>
          <a:p>
            <a:r>
              <a:rPr lang="en-US" sz="1800" dirty="0">
                <a:latin typeface="Calibri" panose="020F0502020204030204" pitchFamily="34" charset="0"/>
                <a:cs typeface="Calibri" panose="020F0502020204030204" pitchFamily="34" charset="0"/>
              </a:rPr>
              <a:t>Deployed 4 data logics in the script 2 stored procedures and 2 views.</a:t>
            </a:r>
          </a:p>
          <a:p>
            <a:r>
              <a:rPr lang="en-US" sz="1800" dirty="0">
                <a:latin typeface="Calibri" panose="020F0502020204030204" pitchFamily="34" charset="0"/>
                <a:cs typeface="Calibri" panose="020F0502020204030204" pitchFamily="34" charset="0"/>
              </a:rPr>
              <a:t>Constraints for foreign keys, primary keys, unique, check were added to the tables as per requirement.</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6411072"/>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247</TotalTime>
  <Words>1038</Words>
  <Application>Microsoft Macintosh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Century Gothic</vt:lpstr>
      <vt:lpstr>BrushVTI</vt:lpstr>
      <vt:lpstr>International Students Expense</vt:lpstr>
      <vt:lpstr>Overview</vt:lpstr>
      <vt:lpstr>Planning</vt:lpstr>
      <vt:lpstr>E-R Requirements</vt:lpstr>
      <vt:lpstr>Conceptual Model</vt:lpstr>
      <vt:lpstr>PowerPoint Presentation</vt:lpstr>
      <vt:lpstr>Logical Model</vt:lpstr>
      <vt:lpstr>PowerPoint Presentation</vt:lpstr>
      <vt:lpstr>Design and Implementation</vt:lpstr>
      <vt:lpstr>Tables</vt:lpstr>
      <vt:lpstr>Lookup Tables</vt:lpstr>
      <vt:lpstr>Data Logics</vt:lpstr>
      <vt:lpstr>Application Design</vt:lpstr>
      <vt:lpstr>Application Implementation</vt:lpstr>
      <vt:lpstr>Working of Application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Students Expense</dc:title>
  <dc:creator>Vaibhav Chaudhari</dc:creator>
  <cp:lastModifiedBy>Vaibhav Chaudhari</cp:lastModifiedBy>
  <cp:revision>3</cp:revision>
  <dcterms:created xsi:type="dcterms:W3CDTF">2022-12-11T00:25:57Z</dcterms:created>
  <dcterms:modified xsi:type="dcterms:W3CDTF">2022-12-11T04:33:06Z</dcterms:modified>
</cp:coreProperties>
</file>